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8"/>
  </p:notesMasterIdLst>
  <p:sldIdLst>
    <p:sldId id="413" r:id="rId2"/>
    <p:sldId id="464" r:id="rId3"/>
    <p:sldId id="465" r:id="rId4"/>
    <p:sldId id="449" r:id="rId5"/>
    <p:sldId id="450" r:id="rId6"/>
    <p:sldId id="451" r:id="rId7"/>
    <p:sldId id="452" r:id="rId8"/>
    <p:sldId id="453" r:id="rId9"/>
    <p:sldId id="415" r:id="rId10"/>
    <p:sldId id="454" r:id="rId11"/>
    <p:sldId id="455" r:id="rId12"/>
    <p:sldId id="456" r:id="rId13"/>
    <p:sldId id="457" r:id="rId14"/>
    <p:sldId id="459" r:id="rId15"/>
    <p:sldId id="458" r:id="rId16"/>
    <p:sldId id="460" r:id="rId17"/>
    <p:sldId id="461" r:id="rId18"/>
    <p:sldId id="430" r:id="rId19"/>
    <p:sldId id="462" r:id="rId20"/>
    <p:sldId id="463" r:id="rId21"/>
    <p:sldId id="420" r:id="rId22"/>
    <p:sldId id="438" r:id="rId23"/>
    <p:sldId id="441" r:id="rId24"/>
    <p:sldId id="442" r:id="rId25"/>
    <p:sldId id="440" r:id="rId26"/>
    <p:sldId id="443" r:id="rId27"/>
    <p:sldId id="444" r:id="rId28"/>
    <p:sldId id="445" r:id="rId29"/>
    <p:sldId id="446" r:id="rId30"/>
    <p:sldId id="447" r:id="rId31"/>
    <p:sldId id="467" r:id="rId32"/>
    <p:sldId id="429" r:id="rId33"/>
    <p:sldId id="466" r:id="rId34"/>
    <p:sldId id="439" r:id="rId35"/>
    <p:sldId id="431" r:id="rId36"/>
    <p:sldId id="435" r:id="rId37"/>
    <p:sldId id="432" r:id="rId38"/>
    <p:sldId id="433" r:id="rId39"/>
    <p:sldId id="448" r:id="rId40"/>
    <p:sldId id="434" r:id="rId41"/>
    <p:sldId id="424" r:id="rId42"/>
    <p:sldId id="425" r:id="rId43"/>
    <p:sldId id="426" r:id="rId44"/>
    <p:sldId id="427" r:id="rId45"/>
    <p:sldId id="428" r:id="rId46"/>
    <p:sldId id="436" r:id="rId47"/>
    <p:sldId id="437" r:id="rId48"/>
    <p:sldId id="363" r:id="rId49"/>
    <p:sldId id="365" r:id="rId50"/>
    <p:sldId id="371" r:id="rId51"/>
    <p:sldId id="366" r:id="rId52"/>
    <p:sldId id="372" r:id="rId53"/>
    <p:sldId id="367" r:id="rId54"/>
    <p:sldId id="369" r:id="rId55"/>
    <p:sldId id="370" r:id="rId56"/>
    <p:sldId id="374" r:id="rId57"/>
    <p:sldId id="373" r:id="rId58"/>
    <p:sldId id="376" r:id="rId59"/>
    <p:sldId id="375" r:id="rId60"/>
    <p:sldId id="377" r:id="rId61"/>
    <p:sldId id="385" r:id="rId62"/>
    <p:sldId id="379" r:id="rId63"/>
    <p:sldId id="412" r:id="rId64"/>
    <p:sldId id="378" r:id="rId65"/>
    <p:sldId id="380" r:id="rId66"/>
    <p:sldId id="386" r:id="rId67"/>
    <p:sldId id="411" r:id="rId68"/>
    <p:sldId id="383" r:id="rId69"/>
    <p:sldId id="391" r:id="rId70"/>
    <p:sldId id="390" r:id="rId71"/>
    <p:sldId id="382" r:id="rId72"/>
    <p:sldId id="392" r:id="rId73"/>
    <p:sldId id="393" r:id="rId74"/>
    <p:sldId id="403" r:id="rId75"/>
    <p:sldId id="406" r:id="rId76"/>
    <p:sldId id="410" r:id="rId77"/>
    <p:sldId id="399" r:id="rId78"/>
    <p:sldId id="400" r:id="rId79"/>
    <p:sldId id="409" r:id="rId80"/>
    <p:sldId id="408" r:id="rId81"/>
    <p:sldId id="396" r:id="rId82"/>
    <p:sldId id="394" r:id="rId83"/>
    <p:sldId id="395" r:id="rId84"/>
    <p:sldId id="398" r:id="rId85"/>
    <p:sldId id="397" r:id="rId86"/>
    <p:sldId id="384" r:id="rId87"/>
    <p:sldId id="401" r:id="rId88"/>
    <p:sldId id="402" r:id="rId89"/>
    <p:sldId id="404" r:id="rId90"/>
    <p:sldId id="405" r:id="rId91"/>
    <p:sldId id="407" r:id="rId92"/>
    <p:sldId id="387" r:id="rId93"/>
    <p:sldId id="388" r:id="rId94"/>
    <p:sldId id="389" r:id="rId95"/>
    <p:sldId id="317" r:id="rId96"/>
    <p:sldId id="341" r:id="rId97"/>
    <p:sldId id="348" r:id="rId98"/>
    <p:sldId id="349" r:id="rId99"/>
    <p:sldId id="350" r:id="rId100"/>
    <p:sldId id="351" r:id="rId101"/>
    <p:sldId id="342" r:id="rId102"/>
    <p:sldId id="324" r:id="rId103"/>
    <p:sldId id="334" r:id="rId104"/>
    <p:sldId id="339" r:id="rId105"/>
    <p:sldId id="325" r:id="rId106"/>
    <p:sldId id="331" r:id="rId107"/>
    <p:sldId id="332" r:id="rId108"/>
    <p:sldId id="361" r:id="rId109"/>
    <p:sldId id="362" r:id="rId110"/>
    <p:sldId id="346" r:id="rId111"/>
    <p:sldId id="345" r:id="rId112"/>
    <p:sldId id="344" r:id="rId113"/>
    <p:sldId id="340" r:id="rId114"/>
    <p:sldId id="343" r:id="rId115"/>
    <p:sldId id="352" r:id="rId116"/>
    <p:sldId id="358" r:id="rId117"/>
    <p:sldId id="360" r:id="rId118"/>
    <p:sldId id="335" r:id="rId119"/>
    <p:sldId id="353" r:id="rId120"/>
    <p:sldId id="354" r:id="rId121"/>
    <p:sldId id="359" r:id="rId122"/>
    <p:sldId id="336" r:id="rId123"/>
    <p:sldId id="338" r:id="rId124"/>
    <p:sldId id="337" r:id="rId125"/>
    <p:sldId id="347" r:id="rId126"/>
    <p:sldId id="357" r:id="rId127"/>
    <p:sldId id="355" r:id="rId128"/>
    <p:sldId id="356" r:id="rId129"/>
    <p:sldId id="319" r:id="rId130"/>
    <p:sldId id="320" r:id="rId131"/>
    <p:sldId id="321" r:id="rId132"/>
    <p:sldId id="323" r:id="rId133"/>
    <p:sldId id="328" r:id="rId134"/>
    <p:sldId id="329" r:id="rId135"/>
    <p:sldId id="333" r:id="rId136"/>
    <p:sldId id="326" r:id="rId137"/>
    <p:sldId id="327" r:id="rId138"/>
    <p:sldId id="318" r:id="rId139"/>
    <p:sldId id="322" r:id="rId140"/>
    <p:sldId id="283" r:id="rId141"/>
    <p:sldId id="299" r:id="rId142"/>
    <p:sldId id="289" r:id="rId143"/>
    <p:sldId id="286" r:id="rId144"/>
    <p:sldId id="287" r:id="rId145"/>
    <p:sldId id="288" r:id="rId146"/>
    <p:sldId id="290" r:id="rId147"/>
    <p:sldId id="291" r:id="rId148"/>
    <p:sldId id="292" r:id="rId149"/>
    <p:sldId id="284" r:id="rId150"/>
    <p:sldId id="300" r:id="rId151"/>
    <p:sldId id="301" r:id="rId152"/>
    <p:sldId id="302" r:id="rId153"/>
    <p:sldId id="303" r:id="rId154"/>
    <p:sldId id="306" r:id="rId155"/>
    <p:sldId id="304" r:id="rId156"/>
    <p:sldId id="305" r:id="rId157"/>
    <p:sldId id="307" r:id="rId158"/>
    <p:sldId id="308" r:id="rId159"/>
    <p:sldId id="296" r:id="rId160"/>
    <p:sldId id="297" r:id="rId161"/>
    <p:sldId id="310" r:id="rId162"/>
    <p:sldId id="311" r:id="rId163"/>
    <p:sldId id="312" r:id="rId164"/>
    <p:sldId id="298" r:id="rId165"/>
    <p:sldId id="314" r:id="rId166"/>
    <p:sldId id="315" r:id="rId167"/>
    <p:sldId id="316" r:id="rId168"/>
    <p:sldId id="309" r:id="rId169"/>
    <p:sldId id="294" r:id="rId170"/>
    <p:sldId id="293" r:id="rId171"/>
    <p:sldId id="313" r:id="rId172"/>
    <p:sldId id="295" r:id="rId173"/>
    <p:sldId id="256" r:id="rId174"/>
    <p:sldId id="257" r:id="rId175"/>
    <p:sldId id="274" r:id="rId176"/>
    <p:sldId id="258" r:id="rId177"/>
    <p:sldId id="259" r:id="rId178"/>
    <p:sldId id="260" r:id="rId179"/>
    <p:sldId id="261" r:id="rId180"/>
    <p:sldId id="262" r:id="rId181"/>
    <p:sldId id="263" r:id="rId182"/>
    <p:sldId id="264" r:id="rId183"/>
    <p:sldId id="266" r:id="rId184"/>
    <p:sldId id="275" r:id="rId185"/>
    <p:sldId id="268" r:id="rId186"/>
    <p:sldId id="267" r:id="rId187"/>
    <p:sldId id="269" r:id="rId188"/>
    <p:sldId id="270" r:id="rId189"/>
    <p:sldId id="265" r:id="rId190"/>
    <p:sldId id="273" r:id="rId191"/>
    <p:sldId id="271" r:id="rId192"/>
    <p:sldId id="272" r:id="rId193"/>
    <p:sldId id="282" r:id="rId194"/>
    <p:sldId id="277" r:id="rId195"/>
    <p:sldId id="279" r:id="rId196"/>
    <p:sldId id="281" r:id="rId19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5 (10/09/2019)" id="{F1B1DCC2-59F7-47FB-B72F-030298CE1019}">
          <p14:sldIdLst>
            <p14:sldId id="413"/>
            <p14:sldId id="464"/>
            <p14:sldId id="465"/>
            <p14:sldId id="449"/>
            <p14:sldId id="450"/>
            <p14:sldId id="451"/>
            <p14:sldId id="452"/>
            <p14:sldId id="453"/>
            <p14:sldId id="415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30"/>
            <p14:sldId id="462"/>
            <p14:sldId id="463"/>
            <p14:sldId id="420"/>
            <p14:sldId id="438"/>
            <p14:sldId id="441"/>
            <p14:sldId id="442"/>
            <p14:sldId id="440"/>
            <p14:sldId id="443"/>
            <p14:sldId id="444"/>
            <p14:sldId id="445"/>
            <p14:sldId id="446"/>
            <p14:sldId id="447"/>
            <p14:sldId id="467"/>
            <p14:sldId id="429"/>
            <p14:sldId id="466"/>
            <p14:sldId id="439"/>
            <p14:sldId id="431"/>
            <p14:sldId id="435"/>
            <p14:sldId id="432"/>
            <p14:sldId id="433"/>
            <p14:sldId id="448"/>
            <p14:sldId id="434"/>
            <p14:sldId id="424"/>
            <p14:sldId id="425"/>
            <p14:sldId id="426"/>
            <p14:sldId id="427"/>
            <p14:sldId id="428"/>
            <p14:sldId id="436"/>
            <p14:sldId id="437"/>
          </p14:sldIdLst>
        </p14:section>
        <p14:section name="Sprint 4 (29/07/2019)" id="{1CEDB15D-96EC-4BCE-84F4-F53358C1B0C3}">
          <p14:sldIdLst>
            <p14:sldId id="363"/>
            <p14:sldId id="365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1449" dt="2019-09-09T21:08:07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commentAuthors" Target="commentAuthors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08:07.596" v="13827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addSp delSp modSp add del modNotesTx">
        <pc:chgData name="Davor Josipovic" userId="c5beaa7c1ac2955a" providerId="LiveId" clId="{AA192CAC-6486-4EDF-A55B-BD09A2B748C1}" dt="2019-09-08T20:22:59.409" v="8766" actId="2696"/>
        <pc:sldMkLst>
          <pc:docMk/>
          <pc:sldMk cId="2507518006" sldId="422"/>
        </pc:sldMkLst>
        <pc:spChg chg="mod">
          <ac:chgData name="Davor Josipovic" userId="c5beaa7c1ac2955a" providerId="LiveId" clId="{AA192CAC-6486-4EDF-A55B-BD09A2B748C1}" dt="2019-09-04T20:34:53.701" v="7855" actId="20577"/>
          <ac:spMkLst>
            <pc:docMk/>
            <pc:sldMk cId="2507518006" sldId="422"/>
            <ac:spMk id="2" creationId="{4E1457D2-8ABF-4C3A-9A9E-A4176C1E28EC}"/>
          </ac:spMkLst>
        </pc:spChg>
        <pc:spChg chg="del">
          <ac:chgData name="Davor Josipovic" userId="c5beaa7c1ac2955a" providerId="LiveId" clId="{AA192CAC-6486-4EDF-A55B-BD09A2B748C1}" dt="2019-09-04T20:35:31.515" v="7858"/>
          <ac:spMkLst>
            <pc:docMk/>
            <pc:sldMk cId="2507518006" sldId="422"/>
            <ac:spMk id="3" creationId="{5544434E-996A-46E8-B4C3-5967C9F23B13}"/>
          </ac:spMkLst>
        </pc:spChg>
        <pc:picChg chg="add del">
          <ac:chgData name="Davor Josipovic" userId="c5beaa7c1ac2955a" providerId="LiveId" clId="{AA192CAC-6486-4EDF-A55B-BD09A2B748C1}" dt="2019-09-04T20:35:30.297" v="7857"/>
          <ac:picMkLst>
            <pc:docMk/>
            <pc:sldMk cId="2507518006" sldId="422"/>
            <ac:picMk id="4" creationId="{8658DA83-372B-45A7-A4C0-B63C6569BD76}"/>
          </ac:picMkLst>
        </pc:picChg>
        <pc:picChg chg="add mod">
          <ac:chgData name="Davor Josipovic" userId="c5beaa7c1ac2955a" providerId="LiveId" clId="{AA192CAC-6486-4EDF-A55B-BD09A2B748C1}" dt="2019-09-04T20:35:31.515" v="7858"/>
          <ac:picMkLst>
            <pc:docMk/>
            <pc:sldMk cId="2507518006" sldId="422"/>
            <ac:picMk id="5" creationId="{A9EC8F98-894A-45ED-B4B0-9FA08C512A62}"/>
          </ac:picMkLst>
        </pc:picChg>
        <pc:picChg chg="add mod">
          <ac:chgData name="Davor Josipovic" userId="c5beaa7c1ac2955a" providerId="LiveId" clId="{AA192CAC-6486-4EDF-A55B-BD09A2B748C1}" dt="2019-09-04T20:42:32.381" v="7897" actId="1440"/>
          <ac:picMkLst>
            <pc:docMk/>
            <pc:sldMk cId="2507518006" sldId="422"/>
            <ac:picMk id="6" creationId="{1B6715D8-856D-4C41-9E49-DD3AC74D57CB}"/>
          </ac:picMkLst>
        </pc:picChg>
        <pc:picChg chg="add mod">
          <ac:chgData name="Davor Josipovic" userId="c5beaa7c1ac2955a" providerId="LiveId" clId="{AA192CAC-6486-4EDF-A55B-BD09A2B748C1}" dt="2019-09-04T20:42:29.450" v="7896" actId="1440"/>
          <ac:picMkLst>
            <pc:docMk/>
            <pc:sldMk cId="2507518006" sldId="422"/>
            <ac:picMk id="7" creationId="{121D4478-3994-4C0B-B3FF-56B590907C34}"/>
          </ac:picMkLst>
        </pc:picChg>
        <pc:picChg chg="add mod">
          <ac:chgData name="Davor Josipovic" userId="c5beaa7c1ac2955a" providerId="LiveId" clId="{AA192CAC-6486-4EDF-A55B-BD09A2B748C1}" dt="2019-09-04T20:42:33.944" v="7898" actId="1440"/>
          <ac:picMkLst>
            <pc:docMk/>
            <pc:sldMk cId="2507518006" sldId="422"/>
            <ac:picMk id="13" creationId="{8386E429-8EB3-4111-8EF2-ACB79EA5EE84}"/>
          </ac:picMkLst>
        </pc:picChg>
        <pc:picChg chg="add mod">
          <ac:chgData name="Davor Josipovic" userId="c5beaa7c1ac2955a" providerId="LiveId" clId="{AA192CAC-6486-4EDF-A55B-BD09A2B748C1}" dt="2019-09-04T20:42:39.673" v="7899" actId="1076"/>
          <ac:picMkLst>
            <pc:docMk/>
            <pc:sldMk cId="2507518006" sldId="422"/>
            <ac:picMk id="17" creationId="{73D74495-C86C-4E4C-BD03-A1F868EA18F8}"/>
          </ac:picMkLst>
        </pc:picChg>
        <pc:cxnChg chg="add mod">
          <ac:chgData name="Davor Josipovic" userId="c5beaa7c1ac2955a" providerId="LiveId" clId="{AA192CAC-6486-4EDF-A55B-BD09A2B748C1}" dt="2019-09-05T18:52:50.686" v="8180" actId="14861"/>
          <ac:cxnSpMkLst>
            <pc:docMk/>
            <pc:sldMk cId="2507518006" sldId="422"/>
            <ac:cxnSpMk id="9" creationId="{017AE5AB-6D47-4863-B932-71449C5FE4A9}"/>
          </ac:cxnSpMkLst>
        </pc:cxnChg>
        <pc:cxnChg chg="add mod">
          <ac:chgData name="Davor Josipovic" userId="c5beaa7c1ac2955a" providerId="LiveId" clId="{AA192CAC-6486-4EDF-A55B-BD09A2B748C1}" dt="2019-09-05T19:27:49.924" v="8331" actId="14861"/>
          <ac:cxnSpMkLst>
            <pc:docMk/>
            <pc:sldMk cId="2507518006" sldId="422"/>
            <ac:cxnSpMk id="10" creationId="{C7215FC5-5F6A-4C21-9079-6EC2B8353B10}"/>
          </ac:cxnSpMkLst>
        </pc:cxnChg>
        <pc:cxnChg chg="add mod">
          <ac:chgData name="Davor Josipovic" userId="c5beaa7c1ac2955a" providerId="LiveId" clId="{AA192CAC-6486-4EDF-A55B-BD09A2B748C1}" dt="2019-09-05T18:52:50.686" v="8180" actId="14861"/>
          <ac:cxnSpMkLst>
            <pc:docMk/>
            <pc:sldMk cId="2507518006" sldId="422"/>
            <ac:cxnSpMk id="14" creationId="{C68E3D27-E5BA-4B9D-A4D5-D9E8F0FF7BE5}"/>
          </ac:cxnSpMkLst>
        </pc:cxnChg>
        <pc:cxnChg chg="add mod">
          <ac:chgData name="Davor Josipovic" userId="c5beaa7c1ac2955a" providerId="LiveId" clId="{AA192CAC-6486-4EDF-A55B-BD09A2B748C1}" dt="2019-09-05T18:52:50.686" v="8180" actId="14861"/>
          <ac:cxnSpMkLst>
            <pc:docMk/>
            <pc:sldMk cId="2507518006" sldId="422"/>
            <ac:cxnSpMk id="18" creationId="{C25D1484-7944-4B0A-B104-1865D72BD686}"/>
          </ac:cxnSpMkLst>
        </pc:cxnChg>
      </pc:sldChg>
      <pc:sldChg chg="addSp delSp modSp add del modNotesTx">
        <pc:chgData name="Davor Josipovic" userId="c5beaa7c1ac2955a" providerId="LiveId" clId="{AA192CAC-6486-4EDF-A55B-BD09A2B748C1}" dt="2019-09-08T20:21:33.608" v="8758" actId="2696"/>
        <pc:sldMkLst>
          <pc:docMk/>
          <pc:sldMk cId="2979979871" sldId="423"/>
        </pc:sldMkLst>
        <pc:spChg chg="mod">
          <ac:chgData name="Davor Josipovic" userId="c5beaa7c1ac2955a" providerId="LiveId" clId="{AA192CAC-6486-4EDF-A55B-BD09A2B748C1}" dt="2019-09-04T20:46:20.768" v="8018" actId="20577"/>
          <ac:spMkLst>
            <pc:docMk/>
            <pc:sldMk cId="2979979871" sldId="423"/>
            <ac:spMk id="2" creationId="{4E1457D2-8ABF-4C3A-9A9E-A4176C1E28EC}"/>
          </ac:spMkLst>
        </pc:spChg>
        <pc:spChg chg="add del mod">
          <ac:chgData name="Davor Josipovic" userId="c5beaa7c1ac2955a" providerId="LiveId" clId="{AA192CAC-6486-4EDF-A55B-BD09A2B748C1}" dt="2019-09-04T20:45:11.622" v="7997" actId="478"/>
          <ac:spMkLst>
            <pc:docMk/>
            <pc:sldMk cId="2979979871" sldId="423"/>
            <ac:spMk id="4" creationId="{0CB3B203-656C-428D-BC04-366E57986D6D}"/>
          </ac:spMkLst>
        </pc:spChg>
        <pc:spChg chg="add del mod">
          <ac:chgData name="Davor Josipovic" userId="c5beaa7c1ac2955a" providerId="LiveId" clId="{AA192CAC-6486-4EDF-A55B-BD09A2B748C1}" dt="2019-09-04T20:47:08.285" v="8020"/>
          <ac:spMkLst>
            <pc:docMk/>
            <pc:sldMk cId="2979979871" sldId="423"/>
            <ac:spMk id="11" creationId="{D918369A-04A6-4CD0-897F-80494EA98FD6}"/>
          </ac:spMkLst>
        </pc:spChg>
        <pc:picChg chg="add del">
          <ac:chgData name="Davor Josipovic" userId="c5beaa7c1ac2955a" providerId="LiveId" clId="{AA192CAC-6486-4EDF-A55B-BD09A2B748C1}" dt="2019-09-04T20:45:24.544" v="8007" actId="478"/>
          <ac:picMkLst>
            <pc:docMk/>
            <pc:sldMk cId="2979979871" sldId="423"/>
            <ac:picMk id="5" creationId="{A9EC8F98-894A-45ED-B4B0-9FA08C512A62}"/>
          </ac:picMkLst>
        </pc:picChg>
        <pc:picChg chg="add del">
          <ac:chgData name="Davor Josipovic" userId="c5beaa7c1ac2955a" providerId="LiveId" clId="{AA192CAC-6486-4EDF-A55B-BD09A2B748C1}" dt="2019-09-04T20:45:24.062" v="8006" actId="478"/>
          <ac:picMkLst>
            <pc:docMk/>
            <pc:sldMk cId="2979979871" sldId="423"/>
            <ac:picMk id="6" creationId="{1B6715D8-856D-4C41-9E49-DD3AC74D57CB}"/>
          </ac:picMkLst>
        </pc:picChg>
        <pc:picChg chg="add del">
          <ac:chgData name="Davor Josipovic" userId="c5beaa7c1ac2955a" providerId="LiveId" clId="{AA192CAC-6486-4EDF-A55B-BD09A2B748C1}" dt="2019-09-04T20:45:20.061" v="8001" actId="478"/>
          <ac:picMkLst>
            <pc:docMk/>
            <pc:sldMk cId="2979979871" sldId="423"/>
            <ac:picMk id="7" creationId="{121D4478-3994-4C0B-B3FF-56B590907C34}"/>
          </ac:picMkLst>
        </pc:picChg>
        <pc:picChg chg="add mod">
          <ac:chgData name="Davor Josipovic" userId="c5beaa7c1ac2955a" providerId="LiveId" clId="{AA192CAC-6486-4EDF-A55B-BD09A2B748C1}" dt="2019-09-04T20:47:29.725" v="8029" actId="1440"/>
          <ac:picMkLst>
            <pc:docMk/>
            <pc:sldMk cId="2979979871" sldId="423"/>
            <ac:picMk id="12" creationId="{11C21F46-ECFA-4DDC-893C-45FFB016170B}"/>
          </ac:picMkLst>
        </pc:picChg>
        <pc:picChg chg="add del mod">
          <ac:chgData name="Davor Josipovic" userId="c5beaa7c1ac2955a" providerId="LiveId" clId="{AA192CAC-6486-4EDF-A55B-BD09A2B748C1}" dt="2019-09-04T20:45:20.875" v="8003" actId="478"/>
          <ac:picMkLst>
            <pc:docMk/>
            <pc:sldMk cId="2979979871" sldId="423"/>
            <ac:picMk id="13" creationId="{8386E429-8EB3-4111-8EF2-ACB79EA5EE84}"/>
          </ac:picMkLst>
        </pc:picChg>
        <pc:picChg chg="add mod">
          <ac:chgData name="Davor Josipovic" userId="c5beaa7c1ac2955a" providerId="LiveId" clId="{AA192CAC-6486-4EDF-A55B-BD09A2B748C1}" dt="2019-09-04T20:47:27.177" v="8026" actId="1440"/>
          <ac:picMkLst>
            <pc:docMk/>
            <pc:sldMk cId="2979979871" sldId="423"/>
            <ac:picMk id="15" creationId="{59032C5A-083F-42C5-A1B7-B216C6BD10FA}"/>
          </ac:picMkLst>
        </pc:picChg>
        <pc:picChg chg="add mod">
          <ac:chgData name="Davor Josipovic" userId="c5beaa7c1ac2955a" providerId="LiveId" clId="{AA192CAC-6486-4EDF-A55B-BD09A2B748C1}" dt="2019-09-04T20:47:28.100" v="8027" actId="1440"/>
          <ac:picMkLst>
            <pc:docMk/>
            <pc:sldMk cId="2979979871" sldId="423"/>
            <ac:picMk id="16" creationId="{8D0A71C9-9943-4045-B667-78A50BDC750B}"/>
          </ac:picMkLst>
        </pc:picChg>
        <pc:picChg chg="add del">
          <ac:chgData name="Davor Josipovic" userId="c5beaa7c1ac2955a" providerId="LiveId" clId="{AA192CAC-6486-4EDF-A55B-BD09A2B748C1}" dt="2019-09-04T20:45:21.684" v="8004" actId="478"/>
          <ac:picMkLst>
            <pc:docMk/>
            <pc:sldMk cId="2979979871" sldId="423"/>
            <ac:picMk id="17" creationId="{73D74495-C86C-4E4C-BD03-A1F868EA18F8}"/>
          </ac:picMkLst>
        </pc:picChg>
        <pc:picChg chg="add mod">
          <ac:chgData name="Davor Josipovic" userId="c5beaa7c1ac2955a" providerId="LiveId" clId="{AA192CAC-6486-4EDF-A55B-BD09A2B748C1}" dt="2019-09-04T20:47:08.285" v="8020"/>
          <ac:picMkLst>
            <pc:docMk/>
            <pc:sldMk cId="2979979871" sldId="423"/>
            <ac:picMk id="19" creationId="{A635AD0B-58D3-47E1-A0C6-879BA444A920}"/>
          </ac:picMkLst>
        </pc:picChg>
        <pc:cxnChg chg="del">
          <ac:chgData name="Davor Josipovic" userId="c5beaa7c1ac2955a" providerId="LiveId" clId="{AA192CAC-6486-4EDF-A55B-BD09A2B748C1}" dt="2019-09-04T20:45:17.574" v="7999" actId="478"/>
          <ac:cxnSpMkLst>
            <pc:docMk/>
            <pc:sldMk cId="2979979871" sldId="423"/>
            <ac:cxnSpMk id="9" creationId="{017AE5AB-6D47-4863-B932-71449C5FE4A9}"/>
          </ac:cxnSpMkLst>
        </pc:cxnChg>
        <pc:cxnChg chg="mod ord">
          <ac:chgData name="Davor Josipovic" userId="c5beaa7c1ac2955a" providerId="LiveId" clId="{AA192CAC-6486-4EDF-A55B-BD09A2B748C1}" dt="2019-09-05T18:52:58.507" v="8181" actId="14861"/>
          <ac:cxnSpMkLst>
            <pc:docMk/>
            <pc:sldMk cId="2979979871" sldId="423"/>
            <ac:cxnSpMk id="10" creationId="{C7215FC5-5F6A-4C21-9079-6EC2B8353B10}"/>
          </ac:cxnSpMkLst>
        </pc:cxnChg>
        <pc:cxnChg chg="del">
          <ac:chgData name="Davor Josipovic" userId="c5beaa7c1ac2955a" providerId="LiveId" clId="{AA192CAC-6486-4EDF-A55B-BD09A2B748C1}" dt="2019-09-04T20:45:22.752" v="8005" actId="478"/>
          <ac:cxnSpMkLst>
            <pc:docMk/>
            <pc:sldMk cId="2979979871" sldId="423"/>
            <ac:cxnSpMk id="14" creationId="{C68E3D27-E5BA-4B9D-A4D5-D9E8F0FF7BE5}"/>
          </ac:cxnSpMkLst>
        </pc:cxnChg>
        <pc:cxnChg chg="del">
          <ac:chgData name="Davor Josipovic" userId="c5beaa7c1ac2955a" providerId="LiveId" clId="{AA192CAC-6486-4EDF-A55B-BD09A2B748C1}" dt="2019-09-04T20:45:19.258" v="8000" actId="478"/>
          <ac:cxnSpMkLst>
            <pc:docMk/>
            <pc:sldMk cId="2979979871" sldId="423"/>
            <ac:cxnSpMk id="18" creationId="{C25D1484-7944-4B0A-B104-1865D72BD686}"/>
          </ac:cxnSpMkLst>
        </pc:cxnChg>
        <pc:cxnChg chg="add mod">
          <ac:chgData name="Davor Josipovic" userId="c5beaa7c1ac2955a" providerId="LiveId" clId="{AA192CAC-6486-4EDF-A55B-BD09A2B748C1}" dt="2019-09-05T18:52:58.507" v="8181" actId="14861"/>
          <ac:cxnSpMkLst>
            <pc:docMk/>
            <pc:sldMk cId="2979979871" sldId="423"/>
            <ac:cxnSpMk id="22" creationId="{72E2ACD7-0C84-44F4-B4A4-62EE0534E8C8}"/>
          </ac:cxnSpMkLst>
        </pc:cxnChg>
        <pc:cxnChg chg="add mod">
          <ac:chgData name="Davor Josipovic" userId="c5beaa7c1ac2955a" providerId="LiveId" clId="{AA192CAC-6486-4EDF-A55B-BD09A2B748C1}" dt="2019-09-05T18:52:58.507" v="8181" actId="14861"/>
          <ac:cxnSpMkLst>
            <pc:docMk/>
            <pc:sldMk cId="2979979871" sldId="423"/>
            <ac:cxnSpMk id="24" creationId="{2265B6A1-C612-4570-AE4F-179AF857B63F}"/>
          </ac:cxnSpMkLst>
        </pc:cxnChg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 del">
        <pc:chgData name="Davor Josipovic" userId="c5beaa7c1ac2955a" providerId="LiveId" clId="{AA192CAC-6486-4EDF-A55B-BD09A2B748C1}" dt="2019-09-08T19:41:54.184" v="8643"/>
        <pc:sldMkLst>
          <pc:docMk/>
          <pc:sldMk cId="3191977073" sldId="435"/>
        </pc:sldMkLst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08:07.596" v="13827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08:07.596" v="13827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modSld sldOrd">
      <pc:chgData name="Davor Josipovic" userId="c5beaa7c1ac2955a" providerId="LiveId" clId="{0966577C-D826-4B08-9B13-4E472AD33BE4}" dt="2019-08-28T13:47:26.787" v="1130" actId="1036"/>
      <pc:docMkLst>
        <pc:docMk/>
      </pc:docMkLst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Assumptie</a:t>
            </a:r>
            <a:r>
              <a:rPr lang="en-US" dirty="0"/>
              <a:t>: simple first order diff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1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Hier is te zien dat er bij de eerste </a:t>
            </a:r>
            <a:r>
              <a:rPr lang="nl-BE" dirty="0" err="1"/>
              <a:t>timediff</a:t>
            </a:r>
            <a:r>
              <a:rPr lang="nl-BE" dirty="0"/>
              <a:t> 1u is, terwijl bij 2</a:t>
            </a:r>
            <a:r>
              <a:rPr lang="nl-BE" baseline="30000" dirty="0"/>
              <a:t>e</a:t>
            </a:r>
            <a:r>
              <a:rPr lang="nl-BE" dirty="0"/>
              <a:t> om een langere periode gaat.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6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4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Intuitief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: </a:t>
            </a:r>
            <a:r>
              <a:rPr lang="en-US" dirty="0" err="1"/>
              <a:t>na</a:t>
            </a:r>
            <a:r>
              <a:rPr lang="en-US" dirty="0"/>
              <a:t> 4 </a:t>
            </a:r>
            <a:r>
              <a:rPr lang="en-US" dirty="0" err="1"/>
              <a:t>jaar</a:t>
            </a:r>
            <a:r>
              <a:rPr lang="en-US" dirty="0"/>
              <a:t>, wat is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die zo </a:t>
            </a:r>
            <a:r>
              <a:rPr lang="en-US" dirty="0" err="1"/>
              <a:t>laag</a:t>
            </a:r>
            <a:r>
              <a:rPr lang="en-US" dirty="0"/>
              <a:t> is </a:t>
            </a:r>
            <a:r>
              <a:rPr lang="en-US" dirty="0" err="1"/>
              <a:t>gevallen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16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3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 withdrawal. This should be flagged as level shift due to water withdrawal. Mathias: broken data logger... Frederic: best make difference between shifts that remain, and shifts that return? This is no ordinary 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21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4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epsilon distributed?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AO 10824 -108.0    NA</a:t>
            </a:r>
          </a:p>
          <a:p>
            <a:r>
              <a:rPr lang="pt-BR" dirty="0"/>
              <a:t>2:   AO 17175  -91.5    NA</a:t>
            </a:r>
          </a:p>
          <a:p>
            <a:r>
              <a:rPr lang="pt-BR" dirty="0"/>
              <a:t>3:   LS 22552  -80.0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4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LS   673 -385.6    NA</a:t>
            </a:r>
          </a:p>
          <a:p>
            <a:r>
              <a:rPr lang="pt-BR" dirty="0"/>
              <a:t>2:   LS   683  342.0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2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LS  8620  -74.317    NA</a:t>
            </a:r>
          </a:p>
          <a:p>
            <a:r>
              <a:rPr lang="pt-BR" dirty="0"/>
              <a:t>2:   LS  8660   75.950    NA</a:t>
            </a:r>
          </a:p>
          <a:p>
            <a:r>
              <a:rPr lang="pt-BR" dirty="0"/>
              <a:t>3:   AO 18420 -315.699    NA</a:t>
            </a:r>
          </a:p>
          <a:p>
            <a:r>
              <a:rPr lang="pt-BR" dirty="0"/>
              <a:t>4:   LS 20693 -105.584    NA</a:t>
            </a:r>
          </a:p>
          <a:p>
            <a:r>
              <a:rPr lang="pt-BR" dirty="0"/>
              <a:t>5:   AO 20693    5.075    NA</a:t>
            </a:r>
          </a:p>
          <a:p>
            <a:r>
              <a:rPr lang="pt-BR" dirty="0"/>
              <a:t>6:   LS 23006  -66.091    NA</a:t>
            </a:r>
          </a:p>
          <a:p>
            <a:r>
              <a:rPr lang="pt-BR" dirty="0"/>
              <a:t>7:   LS 23023   11.025    NA</a:t>
            </a:r>
          </a:p>
          <a:p>
            <a:r>
              <a:rPr lang="pt-BR" dirty="0"/>
              <a:t>8:   LS 23333  122.617    NA</a:t>
            </a:r>
          </a:p>
          <a:p>
            <a:r>
              <a:rPr lang="pt-BR" dirty="0"/>
              <a:t>9:   LS 31622 -369.950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7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 alpha    delta</a:t>
            </a:r>
          </a:p>
          <a:p>
            <a:r>
              <a:rPr lang="pt-BR" dirty="0"/>
              <a:t>1:   AO   332 -180.9308       NA</a:t>
            </a:r>
          </a:p>
          <a:p>
            <a:r>
              <a:rPr lang="pt-BR" dirty="0"/>
              <a:t>2:   TC  1576 -165.0541 0.299719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2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alpha delta</a:t>
            </a:r>
          </a:p>
          <a:p>
            <a:r>
              <a:rPr lang="en-US" dirty="0"/>
              <a:t>1:   LS     2  178.426    NA</a:t>
            </a:r>
          </a:p>
          <a:p>
            <a:r>
              <a:rPr lang="en-US" dirty="0"/>
              <a:t>2:   TC     6 -116.917 0.548</a:t>
            </a:r>
          </a:p>
          <a:p>
            <a:r>
              <a:rPr lang="en-US" dirty="0"/>
              <a:t>3:   TC  4218 -110.551 0.717</a:t>
            </a:r>
          </a:p>
          <a:p>
            <a:r>
              <a:rPr lang="en-US" dirty="0"/>
              <a:t>4:   TC  4955 -179.956 0.713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 alpha delta</a:t>
            </a:r>
          </a:p>
          <a:p>
            <a:r>
              <a:rPr lang="en-US" dirty="0"/>
              <a:t>1:   LS  1906 -154.7760    NA</a:t>
            </a:r>
          </a:p>
          <a:p>
            <a:r>
              <a:rPr lang="en-US" dirty="0"/>
              <a:t>2:   TC  2643 -205.3884   0.9</a:t>
            </a:r>
          </a:p>
          <a:p>
            <a:r>
              <a:rPr lang="en-US" dirty="0"/>
              <a:t>3:   TC  2741 -188.7047   0.9</a:t>
            </a:r>
          </a:p>
          <a:p>
            <a:endParaRPr lang="en-US" dirty="0"/>
          </a:p>
          <a:p>
            <a:r>
              <a:rPr lang="en-US" dirty="0"/>
              <a:t>Browse[2]&gt; base</a:t>
            </a:r>
          </a:p>
          <a:p>
            <a:r>
              <a:rPr lang="en-US" dirty="0"/>
              <a:t>[1] -6.138137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-154.776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"LS"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</a:t>
            </a:r>
          </a:p>
          <a:p>
            <a:r>
              <a:rPr lang="en-US" dirty="0"/>
              <a:t>[1] -1.326422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-153.64    0.90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"TC"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lrtest</a:t>
            </a:r>
            <a:r>
              <a:rPr lang="en-US" dirty="0"/>
              <a:t>(logL0 = base, </a:t>
            </a:r>
            <a:r>
              <a:rPr lang="en-US" dirty="0" err="1"/>
              <a:t>logL</a:t>
            </a:r>
            <a:r>
              <a:rPr lang="en-US" dirty="0"/>
              <a:t> =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+ 1L), </a:t>
            </a:r>
            <a:r>
              <a:rPr lang="en-US" dirty="0" err="1"/>
              <a:t>df.diff</a:t>
            </a:r>
            <a:r>
              <a:rPr lang="en-US" dirty="0"/>
              <a:t> = 1L)</a:t>
            </a:r>
          </a:p>
          <a:p>
            <a:r>
              <a:rPr lang="en-US" dirty="0"/>
              <a:t>[1] 0.001921106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41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alpha delta</a:t>
            </a:r>
          </a:p>
          <a:p>
            <a:r>
              <a:rPr lang="pt-BR" dirty="0"/>
              <a:t>1:   AO  1578 -54.779    NA</a:t>
            </a:r>
          </a:p>
          <a:p>
            <a:r>
              <a:rPr lang="pt-BR" dirty="0"/>
              <a:t>2:   TC  1565 -99.690 0.661</a:t>
            </a:r>
          </a:p>
          <a:p>
            <a:r>
              <a:rPr lang="pt-BR" dirty="0"/>
              <a:t>3:   TC  1547 -99.789 0.455</a:t>
            </a:r>
          </a:p>
          <a:p>
            <a:r>
              <a:rPr lang="pt-BR" dirty="0"/>
              <a:t>4:   LS  6528 -83.536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6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 1:   AO  1698   87.447    NA</a:t>
            </a:r>
          </a:p>
          <a:p>
            <a:r>
              <a:rPr lang="pt-BR" dirty="0"/>
              <a:t> 2:   AO  1674  -77.001    NA</a:t>
            </a:r>
          </a:p>
          <a:p>
            <a:r>
              <a:rPr lang="pt-BR" dirty="0"/>
              <a:t> 3:   LS  1665   73.573    NA</a:t>
            </a:r>
          </a:p>
          <a:p>
            <a:r>
              <a:rPr lang="pt-BR" dirty="0"/>
              <a:t> 4:   LS  1740   81.043    NA</a:t>
            </a:r>
          </a:p>
          <a:p>
            <a:r>
              <a:rPr lang="pt-BR" dirty="0"/>
              <a:t> 5:   AO  2097   79.124    NA</a:t>
            </a:r>
          </a:p>
          <a:p>
            <a:r>
              <a:rPr lang="pt-BR" dirty="0"/>
              <a:t> 6:   AO  2111  -71.188    NA</a:t>
            </a:r>
          </a:p>
          <a:p>
            <a:r>
              <a:rPr lang="pt-BR" dirty="0"/>
              <a:t> 7:   LS  2370 -218.148    NA</a:t>
            </a:r>
          </a:p>
          <a:p>
            <a:r>
              <a:rPr lang="pt-BR" dirty="0"/>
              <a:t> 8:   LS  2362  160.152    NA</a:t>
            </a:r>
          </a:p>
          <a:p>
            <a:r>
              <a:rPr lang="pt-BR" dirty="0"/>
              <a:t> 9:   LS  2380  152.116    NA</a:t>
            </a:r>
          </a:p>
          <a:p>
            <a:r>
              <a:rPr lang="pt-BR" dirty="0"/>
              <a:t>10:   LS  2379  130.201    NA</a:t>
            </a:r>
          </a:p>
          <a:p>
            <a:r>
              <a:rPr lang="pt-BR" dirty="0"/>
              <a:t>11:   LS  2382  109.761    NA</a:t>
            </a:r>
          </a:p>
          <a:p>
            <a:r>
              <a:rPr lang="pt-BR" dirty="0"/>
              <a:t>12:   LS  2363   73.706    NA</a:t>
            </a:r>
          </a:p>
          <a:p>
            <a:r>
              <a:rPr lang="pt-BR" dirty="0"/>
              <a:t>13:   AO  2370   49.139    NA</a:t>
            </a:r>
          </a:p>
          <a:p>
            <a:r>
              <a:rPr lang="pt-BR" dirty="0"/>
              <a:t>14:   TC  2365  172.122 0.777</a:t>
            </a:r>
          </a:p>
          <a:p>
            <a:r>
              <a:rPr lang="pt-BR" dirty="0"/>
              <a:t>15:   AO  2364   95.896    NA</a:t>
            </a:r>
          </a:p>
          <a:p>
            <a:r>
              <a:rPr lang="pt-BR" dirty="0"/>
              <a:t>16:   LS  2676   82.418    NA</a:t>
            </a:r>
          </a:p>
          <a:p>
            <a:r>
              <a:rPr lang="pt-BR" dirty="0"/>
              <a:t>17:   AO  2881  100.256    NA</a:t>
            </a:r>
          </a:p>
          <a:p>
            <a:r>
              <a:rPr lang="pt-BR" dirty="0"/>
              <a:t>18:   LS  3071  587.422    NA</a:t>
            </a:r>
          </a:p>
          <a:p>
            <a:r>
              <a:rPr lang="pt-BR" dirty="0"/>
              <a:t>19:   TC  3071 -421.719 0.756</a:t>
            </a:r>
          </a:p>
          <a:p>
            <a:r>
              <a:rPr lang="pt-BR" dirty="0"/>
              <a:t>20:   LS  3070   70.966    NA</a:t>
            </a:r>
          </a:p>
          <a:p>
            <a:r>
              <a:rPr lang="pt-BR" dirty="0"/>
              <a:t>21:   LS  3078   57.747    NA</a:t>
            </a:r>
          </a:p>
          <a:p>
            <a:r>
              <a:rPr lang="pt-BR" dirty="0"/>
              <a:t>22:   AO  3119  -79.554    NA</a:t>
            </a:r>
          </a:p>
          <a:p>
            <a:r>
              <a:rPr lang="pt-BR" dirty="0"/>
              <a:t>23:   LS  3107  -94.036    NA</a:t>
            </a:r>
          </a:p>
          <a:p>
            <a:r>
              <a:rPr lang="pt-BR" dirty="0"/>
              <a:t>24:   LS  3110 -832.698    NA</a:t>
            </a:r>
          </a:p>
          <a:p>
            <a:r>
              <a:rPr lang="pt-BR" dirty="0"/>
              <a:t>25:   LS  3108  -79.038    NA</a:t>
            </a:r>
          </a:p>
          <a:p>
            <a:r>
              <a:rPr lang="pt-BR" dirty="0"/>
              <a:t>26:   LS  3114  234.116    NA</a:t>
            </a:r>
          </a:p>
          <a:p>
            <a:r>
              <a:rPr lang="pt-BR" dirty="0"/>
              <a:t>27:   LS  3113  130.424    NA</a:t>
            </a:r>
          </a:p>
          <a:p>
            <a:r>
              <a:rPr lang="pt-BR" dirty="0"/>
              <a:t>28:   TC  3110  745.722 0.900</a:t>
            </a:r>
          </a:p>
          <a:p>
            <a:r>
              <a:rPr lang="pt-BR" dirty="0"/>
              <a:t>29:   LS  3120  138.363    NA</a:t>
            </a:r>
          </a:p>
          <a:p>
            <a:r>
              <a:rPr lang="pt-BR" dirty="0"/>
              <a:t>30:   AO  3114 -101.795    NA</a:t>
            </a:r>
          </a:p>
          <a:p>
            <a:r>
              <a:rPr lang="pt-BR" dirty="0"/>
              <a:t>31:   LS  3151 -120.416    NA</a:t>
            </a:r>
          </a:p>
          <a:p>
            <a:r>
              <a:rPr lang="pt-BR" dirty="0"/>
              <a:t>32:   LS  3154  424.497    NA</a:t>
            </a:r>
          </a:p>
          <a:p>
            <a:r>
              <a:rPr lang="pt-BR" dirty="0"/>
              <a:t>33:   LS  3149  137.709    NA</a:t>
            </a:r>
          </a:p>
          <a:p>
            <a:r>
              <a:rPr lang="pt-BR" dirty="0"/>
              <a:t>34:   AO  3149  -67.512    NA</a:t>
            </a:r>
          </a:p>
          <a:p>
            <a:r>
              <a:rPr lang="pt-BR" dirty="0"/>
              <a:t>35:   AO  3162   69.425    NA</a:t>
            </a:r>
          </a:p>
          <a:p>
            <a:r>
              <a:rPr lang="pt-BR" dirty="0"/>
              <a:t>36:   TC  3154 -352.959 0.900</a:t>
            </a:r>
          </a:p>
          <a:p>
            <a:r>
              <a:rPr lang="pt-BR" dirty="0"/>
              <a:t>37:   AO  4125  363.072    NA</a:t>
            </a:r>
          </a:p>
          <a:p>
            <a:r>
              <a:rPr lang="pt-BR" dirty="0"/>
              <a:t>38:   LS  4125  128.011    NA</a:t>
            </a:r>
          </a:p>
          <a:p>
            <a:r>
              <a:rPr lang="pt-BR" dirty="0"/>
              <a:t>39:   AO  4126   44.877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5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  delta</a:t>
            </a:r>
          </a:p>
          <a:p>
            <a:r>
              <a:rPr lang="pt-BR" dirty="0"/>
              <a:t>1:   AO  3968 -363.44550      NA</a:t>
            </a:r>
          </a:p>
          <a:p>
            <a:r>
              <a:rPr lang="pt-BR" dirty="0"/>
              <a:t>2:   AO 13555 -164.79150      NA</a:t>
            </a:r>
          </a:p>
          <a:p>
            <a:r>
              <a:rPr lang="pt-BR" dirty="0"/>
              <a:t>3:   AO 14117 -351.28300      NA</a:t>
            </a:r>
          </a:p>
          <a:p>
            <a:r>
              <a:rPr lang="pt-BR" dirty="0"/>
              <a:t>4:   AO 18671  -98.52490      NA</a:t>
            </a:r>
          </a:p>
          <a:p>
            <a:r>
              <a:rPr lang="pt-BR" dirty="0"/>
              <a:t>5:   LS 18671  -83.12519      NA</a:t>
            </a:r>
          </a:p>
          <a:p>
            <a:r>
              <a:rPr lang="pt-BR" dirty="0"/>
              <a:t>6:   LS 18731  141.76297      NA</a:t>
            </a:r>
          </a:p>
          <a:p>
            <a:r>
              <a:rPr lang="pt-BR" dirty="0"/>
              <a:t>7:   TC 18731  -55.43006 0.88835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4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delta</a:t>
            </a:r>
          </a:p>
          <a:p>
            <a:r>
              <a:rPr lang="pt-BR" dirty="0"/>
              <a:t>1:   TC 12646  -78.75362   0.9</a:t>
            </a:r>
          </a:p>
          <a:p>
            <a:r>
              <a:rPr lang="pt-BR" dirty="0"/>
              <a:t>2:   LS 12819   18.66690    NA</a:t>
            </a:r>
          </a:p>
          <a:p>
            <a:r>
              <a:rPr lang="pt-BR" dirty="0"/>
              <a:t>3:   LS 14964 -229.19110    NA</a:t>
            </a:r>
          </a:p>
          <a:p>
            <a:r>
              <a:rPr lang="pt-BR" dirty="0"/>
              <a:t>4:   LS 14967   15.28390    NA</a:t>
            </a:r>
          </a:p>
          <a:p>
            <a:r>
              <a:rPr lang="pt-BR" dirty="0"/>
              <a:t>5:   LS 17548   14.99090    NA</a:t>
            </a:r>
          </a:p>
          <a:p>
            <a:r>
              <a:rPr lang="pt-BR" dirty="0"/>
              <a:t>6:   LS 18423  234.68931    NA</a:t>
            </a:r>
          </a:p>
          <a:p>
            <a:r>
              <a:rPr lang="pt-BR" dirty="0"/>
              <a:t>7:   TC 18422  -26.10584   0.9</a:t>
            </a:r>
          </a:p>
          <a:p>
            <a:r>
              <a:rPr lang="pt-BR" dirty="0"/>
              <a:t>8:   LS 21015 -379.05010    NA</a:t>
            </a:r>
          </a:p>
          <a:p>
            <a:r>
              <a:rPr lang="pt-BR" dirty="0"/>
              <a:t>9:   LS 21051  334.48390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Normal? Something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9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 type index       alpha    delta</a:t>
            </a:r>
          </a:p>
          <a:p>
            <a:r>
              <a:rPr lang="pt-BR" dirty="0"/>
              <a:t> 1:   AO  3966 -336.291000       NA</a:t>
            </a:r>
          </a:p>
          <a:p>
            <a:r>
              <a:rPr lang="pt-BR" dirty="0"/>
              <a:t> 2:   LS 11151  -10.675097       NA</a:t>
            </a:r>
          </a:p>
          <a:p>
            <a:r>
              <a:rPr lang="pt-BR" dirty="0"/>
              <a:t> 3:   LS 11785   10.032903       NA</a:t>
            </a:r>
          </a:p>
          <a:p>
            <a:r>
              <a:rPr lang="pt-BR" dirty="0"/>
              <a:t> 4:   LS 19886 -182.234182       NA</a:t>
            </a:r>
          </a:p>
          <a:p>
            <a:r>
              <a:rPr lang="pt-BR" dirty="0"/>
              <a:t> 5:   AO 19908 -135.556366       NA</a:t>
            </a:r>
          </a:p>
          <a:p>
            <a:r>
              <a:rPr lang="pt-BR" dirty="0"/>
              <a:t> 6:   LS 19908  -28.647396       NA</a:t>
            </a:r>
          </a:p>
          <a:p>
            <a:r>
              <a:rPr lang="pt-BR" dirty="0"/>
              <a:t> 7:   LS 19930   35.651662       NA</a:t>
            </a:r>
          </a:p>
          <a:p>
            <a:r>
              <a:rPr lang="pt-BR" dirty="0"/>
              <a:t> 8:   LS 19929   24.020522       NA</a:t>
            </a:r>
          </a:p>
          <a:p>
            <a:r>
              <a:rPr lang="pt-BR" dirty="0"/>
              <a:t> 9:   LS 19931   18.204817       NA</a:t>
            </a:r>
          </a:p>
          <a:p>
            <a:r>
              <a:rPr lang="pt-BR" dirty="0"/>
              <a:t>10:   LS 19922   98.079984       NA</a:t>
            </a:r>
          </a:p>
          <a:p>
            <a:r>
              <a:rPr lang="pt-BR" dirty="0"/>
              <a:t>11:   TC 19922  -68.068404 0.861789</a:t>
            </a:r>
          </a:p>
          <a:p>
            <a:r>
              <a:rPr lang="pt-BR" dirty="0"/>
              <a:t>12:   AO 19921   11.545716       NA</a:t>
            </a:r>
          </a:p>
          <a:p>
            <a:r>
              <a:rPr lang="pt-BR" dirty="0"/>
              <a:t>13:   TC 19909  -49.970933 0.900000</a:t>
            </a:r>
          </a:p>
          <a:p>
            <a:r>
              <a:rPr lang="pt-BR" dirty="0"/>
              <a:t>14:   LS 19928    7.035651       NA</a:t>
            </a:r>
          </a:p>
          <a:p>
            <a:r>
              <a:rPr lang="pt-BR" dirty="0"/>
              <a:t>15:   LS 23049 -245.934097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1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type index      alpha    delta</a:t>
            </a:r>
          </a:p>
          <a:p>
            <a:r>
              <a:rPr lang="pt-BR" dirty="0"/>
              <a:t>1:   LS 12667 -115.47090       NA</a:t>
            </a:r>
          </a:p>
          <a:p>
            <a:r>
              <a:rPr lang="pt-BR" dirty="0"/>
              <a:t>2:   TC 12667   67.47053 0.600487</a:t>
            </a:r>
          </a:p>
          <a:p>
            <a:r>
              <a:rPr lang="pt-BR" dirty="0"/>
              <a:t>3:   AO 17938 -189.50000       NA</a:t>
            </a:r>
          </a:p>
          <a:p>
            <a:r>
              <a:rPr lang="pt-BR" dirty="0"/>
              <a:t>4:   AO 26767 -340.00000       NA</a:t>
            </a:r>
          </a:p>
          <a:p>
            <a:r>
              <a:rPr lang="pt-BR" dirty="0"/>
              <a:t>5:   AO 28706 -340.50000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73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observation is that epsilon is a function of time: hoe plausible is het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zo’n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jump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1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953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Eens</a:t>
            </a:r>
            <a:r>
              <a:rPr lang="en-US" dirty="0"/>
              <a:t> tidal effect is </a:t>
            </a:r>
            <a:r>
              <a:rPr lang="en-US" dirty="0" err="1"/>
              <a:t>uitgefilterd</a:t>
            </a:r>
            <a:r>
              <a:rPr lang="en-US" dirty="0"/>
              <a:t> </a:t>
            </a:r>
            <a:r>
              <a:rPr lang="en-US" dirty="0" err="1"/>
              <a:t>lijkt</a:t>
            </a:r>
            <a:r>
              <a:rPr lang="en-US" dirty="0"/>
              <a:t> het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normaal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Now that we have the distribution we can start detecting: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53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/</a:t>
            </a:r>
            <a:r>
              <a:rPr lang="en-US" dirty="0" err="1"/>
              <a:t>simpelere</a:t>
            </a:r>
            <a:r>
              <a:rPr lang="en-US" dirty="0"/>
              <a:t> </a:t>
            </a:r>
            <a:r>
              <a:rPr lang="en-US" dirty="0" err="1"/>
              <a:t>formalisatiemethode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43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epsilon(delta-t) op basis van </a:t>
            </a:r>
            <a:r>
              <a:rPr lang="en-US" dirty="0" err="1"/>
              <a:t>normaliteit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we dan in </a:t>
            </a:r>
            <a:r>
              <a:rPr lang="en-US" dirty="0" err="1"/>
              <a:t>een</a:t>
            </a:r>
            <a:r>
              <a:rPr lang="en-US" dirty="0"/>
              <a:t> locale minima </a:t>
            </a:r>
            <a:r>
              <a:rPr lang="en-US" dirty="0" err="1"/>
              <a:t>belanden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525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5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6/09/2019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19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197.emf"/><Relationship Id="rId4" Type="http://schemas.openxmlformats.org/officeDocument/2006/relationships/package" Target="../embeddings/Microsoft_Excel_Worksheet.xlsx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hyperlink" Target="https://github.com/DOV-Vlaanderen/groundwater-logger-validation/blob/master/gwloggeR/data-raw/apriori-hydrostatic-pressure.pdf" TargetMode="External"/><Relationship Id="rId7" Type="http://schemas.openxmlformats.org/officeDocument/2006/relationships/image" Target="../media/image1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41562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Density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s://raw.githubusercontent.com/DOV-Vlaanderen/groundwater-logger-validation/master/src/r/apriori/apriori_hydrostatic_pressure_cumulative_density.png">
            <a:extLst>
              <a:ext uri="{FF2B5EF4-FFF2-40B4-BE49-F238E27FC236}">
                <a16:creationId xmlns:a16="http://schemas.microsoft.com/office/drawing/2014/main" id="{B597536E-58D4-4123-AB1C-EB67EC954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372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Median and 0.975 quantile of abs(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https://raw.githubusercontent.com/DOV-Vlaanderen/groundwater-logger-validation/master/src/r/apriori/apriori_hydrostatic_pressure_quantiles.png">
            <a:extLst>
              <a:ext uri="{FF2B5EF4-FFF2-40B4-BE49-F238E27FC236}">
                <a16:creationId xmlns:a16="http://schemas.microsoft.com/office/drawing/2014/main" id="{B302D660-B993-4824-BE7F-05061350C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323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58257-D463-432B-A858-14070A5E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710" y="1952940"/>
            <a:ext cx="4320000" cy="31756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/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4DF8D0B-F7D4-4295-B301-3FDF2ED1185C}"/>
              </a:ext>
            </a:extLst>
          </p:cNvPr>
          <p:cNvGrpSpPr/>
          <p:nvPr/>
        </p:nvGrpSpPr>
        <p:grpSpPr>
          <a:xfrm>
            <a:off x="6302289" y="253371"/>
            <a:ext cx="4320000" cy="3175629"/>
            <a:chOff x="6302289" y="253371"/>
            <a:chExt cx="4320000" cy="31756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AA2085-C64F-48BD-9F69-5D61E7F2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2289" y="253371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/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40F99C-8C76-48D2-AE38-C57F9000567F}"/>
              </a:ext>
            </a:extLst>
          </p:cNvPr>
          <p:cNvGrpSpPr/>
          <p:nvPr/>
        </p:nvGrpSpPr>
        <p:grpSpPr>
          <a:xfrm>
            <a:off x="6302291" y="3429000"/>
            <a:ext cx="4320000" cy="3175629"/>
            <a:chOff x="6302291" y="3429000"/>
            <a:chExt cx="4320000" cy="31756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E1ACC6-48B1-4996-954D-496604C8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291" y="3429000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/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=12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 25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707C068-7508-44C1-8367-6DB8266D0704}"/>
              </a:ext>
            </a:extLst>
          </p:cNvPr>
          <p:cNvSpPr/>
          <p:nvPr/>
        </p:nvSpPr>
        <p:spPr>
          <a:xfrm>
            <a:off x="9809885" y="3627828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Removing tidal effect results In quasi-normality?</a:t>
            </a:r>
          </a:p>
        </p:txBody>
      </p:sp>
    </p:spTree>
    <p:extLst>
      <p:ext uri="{BB962C8B-B14F-4D97-AF65-F5344CB8AC3E}">
        <p14:creationId xmlns:p14="http://schemas.microsoft.com/office/powerpoint/2010/main" val="13837137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 err="1"/>
                  <a:t>Detection</a:t>
                </a:r>
                <a:r>
                  <a:rPr lang="nl-BE" dirty="0"/>
                  <a:t> </a:t>
                </a:r>
                <a:r>
                  <a:rPr lang="nl-BE" dirty="0" err="1"/>
                  <a:t>based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information:</a:t>
                </a:r>
                <a:br>
                  <a:rPr lang="nl-BE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l-BE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64FE9-7B5A-42F4-BB0A-EE0261A4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/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Outlier according to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BE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function.</a:t>
                </a:r>
              </a:p>
            </p:txBody>
          </p:sp>
        </mc:Choice>
        <mc:Fallback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536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5076-C7B2-4289-93FB-8F44FEF3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now min/max value + 10 %.</a:t>
                </a:r>
              </a:p>
              <a:p>
                <a:pPr lvl="1"/>
                <a:r>
                  <a:rPr lang="en-US" dirty="0"/>
                  <a:t>This is Q&amp;D because the distribution is unknown.</a:t>
                </a:r>
              </a:p>
              <a:p>
                <a:pPr lvl="1"/>
                <a:r>
                  <a:rPr lang="en-US" dirty="0"/>
                  <a:t>Should be improved in the future, especially once tidal effect is removed and normality is attained?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AEF00FC-432B-45BD-92A5-FAA50F49D952}"/>
              </a:ext>
            </a:extLst>
          </p:cNvPr>
          <p:cNvGrpSpPr/>
          <p:nvPr/>
        </p:nvGrpSpPr>
        <p:grpSpPr>
          <a:xfrm>
            <a:off x="7399010" y="3532358"/>
            <a:ext cx="4320000" cy="3175628"/>
            <a:chOff x="7399010" y="3532358"/>
            <a:chExt cx="4320000" cy="317562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31BDD3D2-FCAA-4933-8159-8CEA9CF8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9010" y="3532358"/>
              <a:ext cx="4320000" cy="317562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/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0175A3-6837-41E7-9AF8-1AB77249A520}"/>
                </a:ext>
              </a:extLst>
            </p:cNvPr>
            <p:cNvCxnSpPr/>
            <p:nvPr/>
          </p:nvCxnSpPr>
          <p:spPr>
            <a:xfrm>
              <a:off x="8052955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7BBFC3-1A38-4A94-B41C-BAC09456D26D}"/>
                </a:ext>
              </a:extLst>
            </p:cNvPr>
            <p:cNvCxnSpPr/>
            <p:nvPr/>
          </p:nvCxnSpPr>
          <p:spPr>
            <a:xfrm>
              <a:off x="11229110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09030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 err="1"/>
                  <a:t>Outliers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have different interpretations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LS (level shift)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AO (additive outlier)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𝐴𝑂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𝐴𝑂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+1)]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TC (temporal change)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+…]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  <a:blipFill>
                <a:blip r:embed="rId4"/>
                <a:stretch>
                  <a:fillRect l="-98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34C7A36-2752-465F-9B82-C8F358D18B8E}"/>
              </a:ext>
            </a:extLst>
          </p:cNvPr>
          <p:cNvSpPr/>
          <p:nvPr/>
        </p:nvSpPr>
        <p:spPr>
          <a:xfrm>
            <a:off x="9887816" y="1027906"/>
            <a:ext cx="2304184" cy="1403061"/>
          </a:xfrm>
          <a:prstGeom prst="cloudCallout">
            <a:avLst>
              <a:gd name="adj1" fmla="val -39933"/>
              <a:gd name="adj2" fmla="val 71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Still looking for more simple formalization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918200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A8CE-903B-45E9-9855-1B68BF40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Engineering approach</a:t>
            </a:r>
          </a:p>
          <a:p>
            <a:pPr lvl="1"/>
            <a:r>
              <a:rPr lang="en-US" dirty="0"/>
              <a:t>Simple at first sight, but becomes quite complex once special cases or TC is added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 a real option</a:t>
            </a:r>
          </a:p>
          <a:p>
            <a:pPr lvl="1"/>
            <a:endParaRPr lang="en-US" dirty="0"/>
          </a:p>
          <a:p>
            <a:r>
              <a:rPr lang="en-US" dirty="0"/>
              <a:t>Statistical approach</a:t>
            </a:r>
          </a:p>
          <a:p>
            <a:pPr lvl="1"/>
            <a:r>
              <a:rPr lang="en-US" dirty="0"/>
              <a:t>Likelihood function needed</a:t>
            </a:r>
          </a:p>
          <a:p>
            <a:pPr lvl="1"/>
            <a:r>
              <a:rPr lang="en-US" dirty="0"/>
              <a:t>3 contenting models for each point AO, LS and TC</a:t>
            </a:r>
          </a:p>
        </p:txBody>
      </p:sp>
    </p:spTree>
    <p:extLst>
      <p:ext uri="{BB962C8B-B14F-4D97-AF65-F5344CB8AC3E}">
        <p14:creationId xmlns:p14="http://schemas.microsoft.com/office/powerpoint/2010/main" val="26997210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Statistical approach</a:t>
                </a:r>
              </a:p>
              <a:p>
                <a:pPr lvl="1"/>
                <a:r>
                  <a:rPr lang="en-US" dirty="0"/>
                  <a:t>Likelihood function needed</a:t>
                </a:r>
              </a:p>
              <a:p>
                <a:pPr lvl="2"/>
                <a:r>
                  <a:rPr lang="en-US" dirty="0"/>
                  <a:t>Needs to be optimized</a:t>
                </a:r>
              </a:p>
              <a:p>
                <a:pPr lvl="3"/>
                <a:r>
                  <a:rPr lang="en-US" dirty="0"/>
                  <a:t>Convexity of likelihood function?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kernel: </a:t>
                </a:r>
                <a:r>
                  <a:rPr lang="en-US" dirty="0">
                    <a:solidFill>
                      <a:srgbClr val="FF0000"/>
                    </a:solidFill>
                  </a:rPr>
                  <a:t>non-convex</a:t>
                </a:r>
                <a:r>
                  <a:rPr lang="en-US" dirty="0"/>
                  <a:t> likelihood guaranteed =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normal density: </a:t>
                </a:r>
                <a:r>
                  <a:rPr lang="en-US" dirty="0">
                    <a:solidFill>
                      <a:srgbClr val="00B050"/>
                    </a:solidFill>
                  </a:rPr>
                  <a:t>mostly convex</a:t>
                </a:r>
                <a:r>
                  <a:rPr lang="en-US" dirty="0"/>
                  <a:t> likelihood = </a:t>
                </a:r>
                <a:r>
                  <a:rPr lang="en-US" dirty="0">
                    <a:solidFill>
                      <a:srgbClr val="00B050"/>
                    </a:solidFill>
                  </a:rPr>
                  <a:t>OK</a:t>
                </a:r>
                <a:endParaRPr lang="en-US" dirty="0"/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3 contenting models for each point AO, LS and TC </a:t>
                </a:r>
              </a:p>
              <a:p>
                <a:pPr lvl="2"/>
                <a:r>
                  <a:rPr lang="en-US" dirty="0"/>
                  <a:t># parameters in full model is unknown at start</a:t>
                </a:r>
              </a:p>
              <a:p>
                <a:pPr lvl="3"/>
                <a:r>
                  <a:rPr lang="en-US" dirty="0"/>
                  <a:t>Stepwise (forward and backward) model selection</a:t>
                </a:r>
              </a:p>
              <a:p>
                <a:pPr lvl="3"/>
                <a:r>
                  <a:rPr lang="en-US" dirty="0"/>
                  <a:t>Model fit based on likelihood ratio (LR) test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615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71CC6C1-6D4D-435F-9995-FAED2BE2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4BC567-1337-42DC-BD85-7153300B7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8"/>
          <a:stretch/>
        </p:blipFill>
        <p:spPr>
          <a:xfrm>
            <a:off x="9090313" y="124691"/>
            <a:ext cx="2994314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E5D8E-41C4-4E75-BAF1-F4012F9E0B87}"/>
              </a:ext>
            </a:extLst>
          </p:cNvPr>
          <p:cNvCxnSpPr>
            <a:cxnSpLocks/>
          </p:cNvCxnSpPr>
          <p:nvPr/>
        </p:nvCxnSpPr>
        <p:spPr>
          <a:xfrm flipH="1">
            <a:off x="8458201" y="1690688"/>
            <a:ext cx="1901535" cy="130189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2DDBE8-9A34-4BC0-B6A1-DFAA31F7C072}"/>
              </a:ext>
            </a:extLst>
          </p:cNvPr>
          <p:cNvSpPr/>
          <p:nvPr/>
        </p:nvSpPr>
        <p:spPr>
          <a:xfrm>
            <a:off x="9707706" y="3514870"/>
            <a:ext cx="2304184" cy="1403061"/>
          </a:xfrm>
          <a:prstGeom prst="cloudCallout">
            <a:avLst>
              <a:gd name="adj1" fmla="val -9268"/>
              <a:gd name="adj2" fmla="val -9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AO and LS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14293822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39CE0-C57E-4AED-860C-41087505BFF0}"/>
              </a:ext>
            </a:extLst>
          </p:cNvPr>
          <p:cNvGrpSpPr/>
          <p:nvPr/>
        </p:nvGrpSpPr>
        <p:grpSpPr>
          <a:xfrm>
            <a:off x="6096000" y="205681"/>
            <a:ext cx="5783248" cy="1644449"/>
            <a:chOff x="6273670" y="205681"/>
            <a:chExt cx="5783248" cy="1644449"/>
          </a:xfrm>
        </p:grpSpPr>
        <p:pic>
          <p:nvPicPr>
            <p:cNvPr id="12" name="Content Placeholder 8">
              <a:extLst>
                <a:ext uri="{FF2B5EF4-FFF2-40B4-BE49-F238E27FC236}">
                  <a16:creationId xmlns:a16="http://schemas.microsoft.com/office/drawing/2014/main" id="{B01093EB-8B8C-450A-8FC9-143DC08F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450"/>
            <a:stretch/>
          </p:blipFill>
          <p:spPr>
            <a:xfrm>
              <a:off x="6273670" y="205681"/>
              <a:ext cx="5783248" cy="16444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9EE04-31BA-4E45-9662-1E69D152F7C7}"/>
                </a:ext>
              </a:extLst>
            </p:cNvPr>
            <p:cNvSpPr txBox="1"/>
            <p:nvPr/>
          </p:nvSpPr>
          <p:spPr>
            <a:xfrm>
              <a:off x="9767455" y="365125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Levelshift</a:t>
              </a:r>
              <a:r>
                <a:rPr lang="en-US" dirty="0"/>
                <a:t> detection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A6514-B931-41D3-92AF-6949D07A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5" y="4252912"/>
            <a:ext cx="2057400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8EA662-9BF0-48A9-B0A4-877C640A4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26" y="1404938"/>
            <a:ext cx="243840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58E234-E511-41DA-B8C9-28D96AE93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120" y="3330287"/>
            <a:ext cx="497205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BC17F-DC5F-494C-AFA2-255819AD6476}"/>
              </a:ext>
            </a:extLst>
          </p:cNvPr>
          <p:cNvCxnSpPr>
            <a:cxnSpLocks/>
          </p:cNvCxnSpPr>
          <p:nvPr/>
        </p:nvCxnSpPr>
        <p:spPr>
          <a:xfrm flipH="1" flipV="1">
            <a:off x="5850082" y="2826762"/>
            <a:ext cx="2161309" cy="9499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AEEEBB-11DE-41FC-8D89-1C30C729F7B6}"/>
              </a:ext>
            </a:extLst>
          </p:cNvPr>
          <p:cNvCxnSpPr>
            <a:cxnSpLocks/>
          </p:cNvCxnSpPr>
          <p:nvPr/>
        </p:nvCxnSpPr>
        <p:spPr>
          <a:xfrm flipV="1">
            <a:off x="1620982" y="4252912"/>
            <a:ext cx="1381991" cy="109840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CEFD5B-A3EC-4254-9258-62F7DD816E1A}"/>
              </a:ext>
            </a:extLst>
          </p:cNvPr>
          <p:cNvCxnSpPr>
            <a:cxnSpLocks/>
          </p:cNvCxnSpPr>
          <p:nvPr/>
        </p:nvCxnSpPr>
        <p:spPr>
          <a:xfrm>
            <a:off x="1702696" y="2652714"/>
            <a:ext cx="1648692" cy="9835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608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Theoretical underpinnings for custom: </a:t>
            </a:r>
          </a:p>
          <a:p>
            <a:pPr lvl="1"/>
            <a:r>
              <a:rPr lang="en-US" dirty="0"/>
              <a:t>AO, LS and TC hydrostatic pressure detection</a:t>
            </a:r>
          </a:p>
          <a:p>
            <a:r>
              <a:rPr lang="en-US" dirty="0"/>
              <a:t>v0.05 (AO and LS detector)</a:t>
            </a:r>
          </a:p>
          <a:p>
            <a:r>
              <a:rPr lang="en-US" dirty="0"/>
              <a:t>v0.06 (AO, LS and TC detector)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7947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256735-05B2-43D5-B4B0-840B1F48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76" y="1358034"/>
            <a:ext cx="82867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296CC0-E213-445E-A397-6D47C30C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683" y="3429000"/>
            <a:ext cx="1219200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0115898-40C6-469A-BF7C-A7E8BBB1FE70}"/>
              </a:ext>
            </a:extLst>
          </p:cNvPr>
          <p:cNvGrpSpPr/>
          <p:nvPr/>
        </p:nvGrpSpPr>
        <p:grpSpPr>
          <a:xfrm>
            <a:off x="6096000" y="205253"/>
            <a:ext cx="5785200" cy="1644878"/>
            <a:chOff x="6406800" y="1473968"/>
            <a:chExt cx="5785200" cy="16448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AC4B8A-A0CF-4053-87E4-4841DE918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9453"/>
            <a:stretch/>
          </p:blipFill>
          <p:spPr>
            <a:xfrm>
              <a:off x="6406800" y="1473968"/>
              <a:ext cx="5785200" cy="164487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68CDC2-EB71-4ACB-9F78-3184668161D9}"/>
                </a:ext>
              </a:extLst>
            </p:cNvPr>
            <p:cNvSpPr txBox="1"/>
            <p:nvPr/>
          </p:nvSpPr>
          <p:spPr>
            <a:xfrm>
              <a:off x="9991664" y="1638602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Outlier detection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E7F607-33D6-4EEF-8A59-10CE6FDDF8A1}"/>
              </a:ext>
            </a:extLst>
          </p:cNvPr>
          <p:cNvCxnSpPr>
            <a:cxnSpLocks/>
          </p:cNvCxnSpPr>
          <p:nvPr/>
        </p:nvCxnSpPr>
        <p:spPr>
          <a:xfrm>
            <a:off x="4561339" y="2878282"/>
            <a:ext cx="206412" cy="9387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B9D77-0C6E-40A4-8DDA-B28AFDC74E64}"/>
              </a:ext>
            </a:extLst>
          </p:cNvPr>
          <p:cNvCxnSpPr>
            <a:cxnSpLocks/>
          </p:cNvCxnSpPr>
          <p:nvPr/>
        </p:nvCxnSpPr>
        <p:spPr>
          <a:xfrm flipV="1">
            <a:off x="7315200" y="2597729"/>
            <a:ext cx="382683" cy="67182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/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Same diff(x) but 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second case is no outlier based on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40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tsdiff         vdiff lower.bound upper.bound           mu   sigma2 n.dens        c outlier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3600 -119.1260886        -41.5        75.9  0.000790494  176.504  42216 5.533473    TRUE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 118.8260229        -41.5        75.9  0.000790494  176.504  42216 5.533473    TRUE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14400 -116.9593409       -135.8       172.5 -0.011306911 1776.242  10539 4.916277   FALSE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10800  122.2678611       -114.8       149.9  0.001284348 1201.918  14062 5.319899   FALSE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8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 and LS detection</a:t>
            </a:r>
          </a:p>
        </p:txBody>
      </p:sp>
    </p:spTree>
    <p:extLst>
      <p:ext uri="{BB962C8B-B14F-4D97-AF65-F5344CB8AC3E}">
        <p14:creationId xmlns:p14="http://schemas.microsoft.com/office/powerpoint/2010/main" val="242299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A2A7D9-4485-4661-8B43-15734CC7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BB20F11-E048-4EF8-83FD-D97D19A662DE}"/>
              </a:ext>
            </a:extLst>
          </p:cNvPr>
          <p:cNvSpPr/>
          <p:nvPr/>
        </p:nvSpPr>
        <p:spPr>
          <a:xfrm>
            <a:off x="9416762" y="230188"/>
            <a:ext cx="2304184" cy="1403061"/>
          </a:xfrm>
          <a:prstGeom prst="cloudCallout">
            <a:avLst>
              <a:gd name="adj1" fmla="val -76010"/>
              <a:gd name="adj2" fmla="val 6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Note: v0.05 has never seen INBO data, only 29 timeseries of Geotech data.</a:t>
            </a:r>
          </a:p>
        </p:txBody>
      </p:sp>
    </p:spTree>
    <p:extLst>
      <p:ext uri="{BB962C8B-B14F-4D97-AF65-F5344CB8AC3E}">
        <p14:creationId xmlns:p14="http://schemas.microsoft.com/office/powerpoint/2010/main" val="139108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EFE110-CB6C-4243-AAEA-30392656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3074" name="Picture 2" descr="https://user-images.githubusercontent.com/4161918/60539394-e6459900-9d0c-11e9-8c94-0c150dfd58ad.png">
            <a:extLst>
              <a:ext uri="{FF2B5EF4-FFF2-40B4-BE49-F238E27FC236}">
                <a16:creationId xmlns:a16="http://schemas.microsoft.com/office/drawing/2014/main" id="{FCCDF8CA-674E-46C8-B169-1E98677C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34" y="365125"/>
            <a:ext cx="4320000" cy="20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C2164B6-283F-478F-90C0-F244DFCAFB75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70553"/>
              <a:gd name="adj2" fmla="val 54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Mathias: location is known. </a:t>
            </a:r>
            <a:r>
              <a:rPr lang="en-US" sz="1050" dirty="0" err="1"/>
              <a:t>Dijle</a:t>
            </a:r>
            <a:r>
              <a:rPr lang="en-US" sz="1050" dirty="0"/>
              <a:t>-valley. Highest peak is a flood. The other two are due to heavy rainfall before summer.</a:t>
            </a:r>
          </a:p>
        </p:txBody>
      </p:sp>
    </p:spTree>
    <p:extLst>
      <p:ext uri="{BB962C8B-B14F-4D97-AF65-F5344CB8AC3E}">
        <p14:creationId xmlns:p14="http://schemas.microsoft.com/office/powerpoint/2010/main" val="87895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5D79F7-3D6E-45EC-8EC0-683CE7F2A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/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Based on Geotech data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&lt; 1 month…</a:t>
                </a:r>
              </a:p>
            </p:txBody>
          </p:sp>
        </mc:Choice>
        <mc:Fallback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608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015FE-70AB-4AA6-B236-393152198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6768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1B1C61-206A-4E73-965C-6645C4CC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098" name="Picture 2" descr="https://user-images.githubusercontent.com/4161918/60540757-37a35780-9d10-11e9-8d8e-9524de16872f.png">
            <a:extLst>
              <a:ext uri="{FF2B5EF4-FFF2-40B4-BE49-F238E27FC236}">
                <a16:creationId xmlns:a16="http://schemas.microsoft.com/office/drawing/2014/main" id="{37791EA0-C6D5-4C4A-9106-B5AEE1C2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3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3454666-1C3B-4DD2-865E-DE2E2D7DC680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66494"/>
              <a:gd name="adj2" fmla="val 41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Seasonality: yes</a:t>
            </a:r>
            <a:br>
              <a:rPr lang="en-US" sz="1400" dirty="0"/>
            </a:br>
            <a:r>
              <a:rPr lang="en-US" sz="1400" dirty="0"/>
              <a:t>LS: no</a:t>
            </a:r>
          </a:p>
        </p:txBody>
      </p:sp>
    </p:spTree>
    <p:extLst>
      <p:ext uri="{BB962C8B-B14F-4D97-AF65-F5344CB8AC3E}">
        <p14:creationId xmlns:p14="http://schemas.microsoft.com/office/powerpoint/2010/main" val="3001010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C825B-AFB4-4689-9687-FEEC8063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122" name="Picture 2" descr="https://user-images.githubusercontent.com/4161918/60540984-bef0cb00-9d10-11e9-9b2b-bbfe1a2e683b.png">
            <a:extLst>
              <a:ext uri="{FF2B5EF4-FFF2-40B4-BE49-F238E27FC236}">
                <a16:creationId xmlns:a16="http://schemas.microsoft.com/office/drawing/2014/main" id="{97E435AF-6C14-4382-B284-D3C13A9C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55220"/>
              <a:gd name="adj2" fmla="val 16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Water withdrawal </a:t>
            </a:r>
          </a:p>
        </p:txBody>
      </p:sp>
    </p:spTree>
    <p:extLst>
      <p:ext uri="{BB962C8B-B14F-4D97-AF65-F5344CB8AC3E}">
        <p14:creationId xmlns:p14="http://schemas.microsoft.com/office/powerpoint/2010/main" val="1551778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B36DE-17BC-45A4-953A-4AF96E3FD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12594" y="5089814"/>
            <a:ext cx="2304184" cy="1403061"/>
          </a:xfrm>
          <a:prstGeom prst="cloudCallout">
            <a:avLst>
              <a:gd name="adj1" fmla="val 112040"/>
              <a:gd name="adj2" fmla="val -139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LS?</a:t>
            </a:r>
            <a:br>
              <a:rPr lang="en-US" sz="1400" dirty="0"/>
            </a:br>
            <a:r>
              <a:rPr lang="en-US" sz="1400" dirty="0"/>
              <a:t>Not according to a-priori Geotech data</a:t>
            </a:r>
          </a:p>
        </p:txBody>
      </p:sp>
      <p:pic>
        <p:nvPicPr>
          <p:cNvPr id="6146" name="Picture 2" descr="https://user-images.githubusercontent.com/4161918/60541346-b220a700-9d11-11e9-8d72-7c436259e8ae.png">
            <a:extLst>
              <a:ext uri="{FF2B5EF4-FFF2-40B4-BE49-F238E27FC236}">
                <a16:creationId xmlns:a16="http://schemas.microsoft.com/office/drawing/2014/main" id="{7B73A9D2-A71C-42FE-9D05-A0E0E116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9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underpinnings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628373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4944C-18BB-4C31-8925-36FCE8D7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170" name="Picture 2" descr="https://user-images.githubusercontent.com/4161918/60541828-b0a3ae80-9d12-11e9-97bf-f6383ec39ba6.png">
            <a:extLst>
              <a:ext uri="{FF2B5EF4-FFF2-40B4-BE49-F238E27FC236}">
                <a16:creationId xmlns:a16="http://schemas.microsoft.com/office/drawing/2014/main" id="{4E543BA9-7C87-442B-8C52-762E3B99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2222"/>
            <a:ext cx="4320000" cy="21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3D7F9482-56F0-4A22-9DA2-83424BA86150}"/>
              </a:ext>
            </a:extLst>
          </p:cNvPr>
          <p:cNvSpPr/>
          <p:nvPr/>
        </p:nvSpPr>
        <p:spPr>
          <a:xfrm>
            <a:off x="6973170" y="230188"/>
            <a:ext cx="2304184" cy="1403061"/>
          </a:xfrm>
          <a:prstGeom prst="cloudCallout">
            <a:avLst>
              <a:gd name="adj1" fmla="val -57521"/>
              <a:gd name="adj2" fmla="val 96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 or tidal effects due to 12h sampling?</a:t>
            </a:r>
          </a:p>
        </p:txBody>
      </p:sp>
    </p:spTree>
    <p:extLst>
      <p:ext uri="{BB962C8B-B14F-4D97-AF65-F5344CB8AC3E}">
        <p14:creationId xmlns:p14="http://schemas.microsoft.com/office/powerpoint/2010/main" val="3107783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0557-F3E7-4ACA-9D30-0F40D7637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ACCA1-93EF-4659-8103-F81A7B19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32" y="4178300"/>
            <a:ext cx="809625" cy="2314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E69AF-D854-43D7-B51E-9AE112D0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4485409"/>
            <a:ext cx="66675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61181-DD89-4678-8379-5AEA3D4D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571" y="232930"/>
            <a:ext cx="1819275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043B5-D423-4271-9C8B-50F2A9A57226}"/>
              </a:ext>
            </a:extLst>
          </p:cNvPr>
          <p:cNvCxnSpPr>
            <a:cxnSpLocks/>
          </p:cNvCxnSpPr>
          <p:nvPr/>
        </p:nvCxnSpPr>
        <p:spPr>
          <a:xfrm flipV="1">
            <a:off x="3837492" y="5455227"/>
            <a:ext cx="1236143" cy="7113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44179-AB32-4F29-A22F-DA8976EE61E4}"/>
              </a:ext>
            </a:extLst>
          </p:cNvPr>
          <p:cNvCxnSpPr>
            <a:cxnSpLocks/>
          </p:cNvCxnSpPr>
          <p:nvPr/>
        </p:nvCxnSpPr>
        <p:spPr>
          <a:xfrm flipV="1">
            <a:off x="6247670" y="5704609"/>
            <a:ext cx="454466" cy="56190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7642EB-FE34-4549-A79C-C2926DDAFF47}"/>
              </a:ext>
            </a:extLst>
          </p:cNvPr>
          <p:cNvCxnSpPr>
            <a:cxnSpLocks/>
          </p:cNvCxnSpPr>
          <p:nvPr/>
        </p:nvCxnSpPr>
        <p:spPr>
          <a:xfrm flipH="1">
            <a:off x="8250382" y="1713022"/>
            <a:ext cx="1236518" cy="20900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985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10193F-6C94-456B-B283-370B6588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7A0E-CBAF-4233-9BF1-40DDC914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8" y="3707389"/>
            <a:ext cx="2257425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1C8EE-642F-4F40-955B-D0F7DFA4D22E}"/>
              </a:ext>
            </a:extLst>
          </p:cNvPr>
          <p:cNvCxnSpPr>
            <a:cxnSpLocks/>
          </p:cNvCxnSpPr>
          <p:nvPr/>
        </p:nvCxnSpPr>
        <p:spPr>
          <a:xfrm flipV="1">
            <a:off x="2649682" y="3190009"/>
            <a:ext cx="758536" cy="8112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3B4EE-4140-48DE-8D64-89B2C28C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966FF-6633-4257-A2DB-8A8DA940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1294"/>
            <a:ext cx="10858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1FE94-7ACC-421D-B58B-750EF1E9F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557" y="4235233"/>
            <a:ext cx="581025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4844E7-FD71-43B4-AB57-DFB2DDD69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4409426"/>
            <a:ext cx="3771900" cy="210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E36B08-F3B1-4FDE-9FBB-D281D7040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582" y="0"/>
            <a:ext cx="1600200" cy="220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0E4583-80E7-4755-9BC1-E5D411E25F73}"/>
              </a:ext>
            </a:extLst>
          </p:cNvPr>
          <p:cNvCxnSpPr>
            <a:cxnSpLocks/>
          </p:cNvCxnSpPr>
          <p:nvPr/>
        </p:nvCxnSpPr>
        <p:spPr>
          <a:xfrm flipV="1">
            <a:off x="2088573" y="3636818"/>
            <a:ext cx="2317172" cy="170829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7BBCAC-E3A0-4280-824B-214D80375921}"/>
              </a:ext>
            </a:extLst>
          </p:cNvPr>
          <p:cNvCxnSpPr>
            <a:cxnSpLocks/>
          </p:cNvCxnSpPr>
          <p:nvPr/>
        </p:nvCxnSpPr>
        <p:spPr>
          <a:xfrm>
            <a:off x="6785776" y="2084027"/>
            <a:ext cx="394342" cy="141128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9F9F6A-5771-4298-BD1D-EAC4BDEA8AFE}"/>
              </a:ext>
            </a:extLst>
          </p:cNvPr>
          <p:cNvCxnSpPr>
            <a:cxnSpLocks/>
          </p:cNvCxnSpPr>
          <p:nvPr/>
        </p:nvCxnSpPr>
        <p:spPr>
          <a:xfrm flipV="1">
            <a:off x="5736808" y="5773882"/>
            <a:ext cx="948012" cy="3674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B81F0D-D9E8-47A0-8936-6FB2E811CE5F}"/>
              </a:ext>
            </a:extLst>
          </p:cNvPr>
          <p:cNvCxnSpPr>
            <a:cxnSpLocks/>
          </p:cNvCxnSpPr>
          <p:nvPr/>
        </p:nvCxnSpPr>
        <p:spPr>
          <a:xfrm flipH="1" flipV="1">
            <a:off x="8042564" y="3636818"/>
            <a:ext cx="1323268" cy="13753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1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421476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A5EC3-ED0A-4F45-813D-B1DCADAC3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824982-1242-4657-A94D-26D79FB9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66" y="4414405"/>
            <a:ext cx="291465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AB63-7BFD-46AE-8198-514B0BCB2CA8}"/>
              </a:ext>
            </a:extLst>
          </p:cNvPr>
          <p:cNvCxnSpPr>
            <a:cxnSpLocks/>
          </p:cNvCxnSpPr>
          <p:nvPr/>
        </p:nvCxnSpPr>
        <p:spPr>
          <a:xfrm flipH="1" flipV="1">
            <a:off x="6712527" y="3751118"/>
            <a:ext cx="1745673" cy="152746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5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49F15D-A2E3-4CDF-8DA0-0D71BADCE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B2AC0-323E-49E2-8E68-CE51076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8" y="4216400"/>
            <a:ext cx="1609725" cy="2276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B8DC7-043C-4330-AC6C-358C2E082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825" y="4487069"/>
            <a:ext cx="127635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4AA91-F516-4DF2-8EF1-5E0DEB93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938" y="4360069"/>
            <a:ext cx="1133475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275BD-5AFF-4179-BB08-993017B79207}"/>
              </a:ext>
            </a:extLst>
          </p:cNvPr>
          <p:cNvCxnSpPr>
            <a:cxnSpLocks/>
          </p:cNvCxnSpPr>
          <p:nvPr/>
        </p:nvCxnSpPr>
        <p:spPr>
          <a:xfrm flipV="1">
            <a:off x="1389062" y="4487070"/>
            <a:ext cx="1271412" cy="65643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82A05-379C-4274-BD06-E006714C3627}"/>
              </a:ext>
            </a:extLst>
          </p:cNvPr>
          <p:cNvCxnSpPr>
            <a:cxnSpLocks/>
          </p:cNvCxnSpPr>
          <p:nvPr/>
        </p:nvCxnSpPr>
        <p:spPr>
          <a:xfrm flipV="1">
            <a:off x="6477000" y="4487069"/>
            <a:ext cx="715257" cy="8675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F90C9-DA74-4DB1-9F74-25B0A5C64BB4}"/>
              </a:ext>
            </a:extLst>
          </p:cNvPr>
          <p:cNvCxnSpPr>
            <a:cxnSpLocks/>
          </p:cNvCxnSpPr>
          <p:nvPr/>
        </p:nvCxnSpPr>
        <p:spPr>
          <a:xfrm flipH="1" flipV="1">
            <a:off x="8413046" y="4487070"/>
            <a:ext cx="2267654" cy="10588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371F381-184A-461C-9100-E40B9CCB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497" y="88322"/>
            <a:ext cx="12763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64537-70B9-4518-8BF7-E5894FF7E842}"/>
              </a:ext>
            </a:extLst>
          </p:cNvPr>
          <p:cNvCxnSpPr>
            <a:cxnSpLocks/>
          </p:cNvCxnSpPr>
          <p:nvPr/>
        </p:nvCxnSpPr>
        <p:spPr>
          <a:xfrm flipV="1">
            <a:off x="3584864" y="1624987"/>
            <a:ext cx="1506681" cy="862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47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53B2F1-CE5E-42DE-903B-CB443CBD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9ED80-1957-4CEC-8298-AB88E997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57" y="4315258"/>
            <a:ext cx="35242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8BA060-36FB-4EB9-8144-492D8F31858A}"/>
              </a:ext>
            </a:extLst>
          </p:cNvPr>
          <p:cNvCxnSpPr>
            <a:cxnSpLocks/>
          </p:cNvCxnSpPr>
          <p:nvPr/>
        </p:nvCxnSpPr>
        <p:spPr>
          <a:xfrm flipH="1" flipV="1">
            <a:off x="8126557" y="4885965"/>
            <a:ext cx="695325" cy="66278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7BAC2C-F720-4EDB-A2BC-2645A1CC27AF}"/>
              </a:ext>
            </a:extLst>
          </p:cNvPr>
          <p:cNvCxnSpPr>
            <a:cxnSpLocks/>
          </p:cNvCxnSpPr>
          <p:nvPr/>
        </p:nvCxnSpPr>
        <p:spPr>
          <a:xfrm flipV="1">
            <a:off x="3857979" y="4686300"/>
            <a:ext cx="2238021" cy="5310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292696-5BF4-4090-B550-73035D2D3B87}"/>
              </a:ext>
            </a:extLst>
          </p:cNvPr>
          <p:cNvGrpSpPr/>
          <p:nvPr/>
        </p:nvGrpSpPr>
        <p:grpSpPr>
          <a:xfrm>
            <a:off x="443780" y="4315258"/>
            <a:ext cx="3190875" cy="2336105"/>
            <a:chOff x="443780" y="4315258"/>
            <a:chExt cx="3190875" cy="23361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4248AD-3A6D-4C6F-9EC8-C2EE36785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780" y="4315258"/>
              <a:ext cx="3190875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6D5332-FDDC-40E3-9E9B-5E58242671DF}"/>
                </a:ext>
              </a:extLst>
            </p:cNvPr>
            <p:cNvSpPr txBox="1"/>
            <p:nvPr/>
          </p:nvSpPr>
          <p:spPr>
            <a:xfrm>
              <a:off x="1424500" y="5574145"/>
              <a:ext cx="2014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LR test = 0.0019 for LS vs TC model. </a:t>
              </a:r>
            </a:p>
            <a:p>
              <a:r>
                <a:rPr lang="en-US" sz="2800" dirty="0">
                  <a:solidFill>
                    <a:srgbClr val="FF0000"/>
                  </a:solidFill>
                  <a:sym typeface="Wingdings" panose="05000000000000000000" pitchFamily="2" charset="2"/>
                </a:rPr>
                <a:t></a:t>
              </a:r>
              <a:r>
                <a:rPr lang="en-US" sz="2800" dirty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4600B6F3-C277-402E-BC79-198053CA13D4}"/>
              </a:ext>
            </a:extLst>
          </p:cNvPr>
          <p:cNvSpPr/>
          <p:nvPr/>
        </p:nvSpPr>
        <p:spPr>
          <a:xfrm>
            <a:off x="229466" y="2949576"/>
            <a:ext cx="1817543" cy="1082098"/>
          </a:xfrm>
          <a:prstGeom prst="cloudCallout">
            <a:avLst>
              <a:gd name="adj1" fmla="val 17395"/>
              <a:gd name="adj2" fmla="val 127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</p:spTree>
    <p:extLst>
      <p:ext uri="{BB962C8B-B14F-4D97-AF65-F5344CB8AC3E}">
        <p14:creationId xmlns:p14="http://schemas.microsoft.com/office/powerpoint/2010/main" val="241752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24040D-7031-4F44-B305-8DE91EA1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68549-967E-4ACA-9A2B-9262CB4F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4305300"/>
            <a:ext cx="229552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1DA46-E26C-4ACF-8C93-CCA63879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5" y="438150"/>
            <a:ext cx="3581400" cy="230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89D16-22C6-4CFA-9A57-903E3C5FD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355" y="4001294"/>
            <a:ext cx="227647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2955D4-4EEC-4023-8BD3-0DD2821B00C7}"/>
              </a:ext>
            </a:extLst>
          </p:cNvPr>
          <p:cNvCxnSpPr>
            <a:cxnSpLocks/>
          </p:cNvCxnSpPr>
          <p:nvPr/>
        </p:nvCxnSpPr>
        <p:spPr>
          <a:xfrm flipH="1" flipV="1">
            <a:off x="8583758" y="4666890"/>
            <a:ext cx="1750867" cy="7820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5E7B2-C73A-4A7E-99F7-9E14B15557A9}"/>
              </a:ext>
            </a:extLst>
          </p:cNvPr>
          <p:cNvCxnSpPr>
            <a:cxnSpLocks/>
          </p:cNvCxnSpPr>
          <p:nvPr/>
        </p:nvCxnSpPr>
        <p:spPr>
          <a:xfrm flipH="1">
            <a:off x="4916633" y="2531089"/>
            <a:ext cx="1179367" cy="6592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D42389-DEAD-429A-B6F7-F918275A1A44}"/>
              </a:ext>
            </a:extLst>
          </p:cNvPr>
          <p:cNvCxnSpPr>
            <a:cxnSpLocks/>
          </p:cNvCxnSpPr>
          <p:nvPr/>
        </p:nvCxnSpPr>
        <p:spPr>
          <a:xfrm flipV="1">
            <a:off x="2228144" y="4817739"/>
            <a:ext cx="1728198" cy="8591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EE9AC9-06C8-472C-B698-5E187939F144}"/>
              </a:ext>
            </a:extLst>
          </p:cNvPr>
          <p:cNvSpPr txBox="1"/>
          <p:nvPr/>
        </p:nvSpPr>
        <p:spPr>
          <a:xfrm>
            <a:off x="9910939" y="5849084"/>
            <a:ext cx="20148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LR test = 0.005 for LS vs TC model.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526B1C3B-4E09-4491-B569-F1B6A952CD4E}"/>
              </a:ext>
            </a:extLst>
          </p:cNvPr>
          <p:cNvSpPr/>
          <p:nvPr/>
        </p:nvSpPr>
        <p:spPr>
          <a:xfrm>
            <a:off x="10239375" y="2619375"/>
            <a:ext cx="1817543" cy="1026933"/>
          </a:xfrm>
          <a:prstGeom prst="cloudCallout">
            <a:avLst>
              <a:gd name="adj1" fmla="val -18765"/>
              <a:gd name="adj2" fmla="val 12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9ACA81-5CAF-4A4A-9CB2-82976EA5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510" y="4666890"/>
            <a:ext cx="9144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1571E8-4329-4CDC-8CE7-8A4412572327}"/>
              </a:ext>
            </a:extLst>
          </p:cNvPr>
          <p:cNvCxnSpPr>
            <a:cxnSpLocks/>
          </p:cNvCxnSpPr>
          <p:nvPr/>
        </p:nvCxnSpPr>
        <p:spPr>
          <a:xfrm flipV="1">
            <a:off x="6498479" y="4950212"/>
            <a:ext cx="137249" cy="49876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89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F429EB-76D1-4E09-8F0E-CEB89E6AB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0B2CE-6070-49C6-BA99-D3D3E369D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68" y="145473"/>
            <a:ext cx="3878712" cy="2078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94B54F-E071-408F-8F64-0AB0C1761ABA}"/>
              </a:ext>
            </a:extLst>
          </p:cNvPr>
          <p:cNvCxnSpPr>
            <a:cxnSpLocks/>
          </p:cNvCxnSpPr>
          <p:nvPr/>
        </p:nvCxnSpPr>
        <p:spPr>
          <a:xfrm flipH="1">
            <a:off x="8676411" y="2119745"/>
            <a:ext cx="1287445" cy="8519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00355-B781-4D5D-A57A-D44B81E25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637809"/>
            <a:ext cx="19431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302034-03B3-41AF-9F0C-82B43FCC8856}"/>
              </a:ext>
            </a:extLst>
          </p:cNvPr>
          <p:cNvCxnSpPr>
            <a:cxnSpLocks/>
          </p:cNvCxnSpPr>
          <p:nvPr/>
        </p:nvCxnSpPr>
        <p:spPr>
          <a:xfrm flipV="1">
            <a:off x="5725391" y="4427250"/>
            <a:ext cx="838203" cy="48765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E492441-E8FD-4CD4-ABFE-A90CB025C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194" y="86591"/>
            <a:ext cx="2524125" cy="1952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E52F6-A0D9-4FC5-B517-53E1D09CDB61}"/>
              </a:ext>
            </a:extLst>
          </p:cNvPr>
          <p:cNvCxnSpPr>
            <a:cxnSpLocks/>
          </p:cNvCxnSpPr>
          <p:nvPr/>
        </p:nvCxnSpPr>
        <p:spPr>
          <a:xfrm>
            <a:off x="4831773" y="1476521"/>
            <a:ext cx="620504" cy="114090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3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874E39-31EC-42AD-9360-4A9CFE729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50018"/>
          <a:stretch/>
        </p:blipFill>
        <p:spPr>
          <a:xfrm>
            <a:off x="2228144" y="1825625"/>
            <a:ext cx="7735711" cy="2174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6D66C4-C0AE-4B59-8726-C6E24D95913F}"/>
              </a:ext>
            </a:extLst>
          </p:cNvPr>
          <p:cNvSpPr/>
          <p:nvPr/>
        </p:nvSpPr>
        <p:spPr>
          <a:xfrm>
            <a:off x="4310373" y="2049379"/>
            <a:ext cx="215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DYLP126X_F6843.csv</a:t>
            </a:r>
          </a:p>
        </p:txBody>
      </p:sp>
    </p:spTree>
    <p:extLst>
      <p:ext uri="{BB962C8B-B14F-4D97-AF65-F5344CB8AC3E}">
        <p14:creationId xmlns:p14="http://schemas.microsoft.com/office/powerpoint/2010/main" val="1330905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C01D-5FFB-48CB-8297-C337095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2A902-ED72-4AB1-AB10-AFD108828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3732D-8867-4B93-BA05-031FD6DB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86" y="5085484"/>
            <a:ext cx="1181100" cy="169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8EE528-6D2B-4AA5-AB91-4EAA872BA186}"/>
              </a:ext>
            </a:extLst>
          </p:cNvPr>
          <p:cNvCxnSpPr>
            <a:cxnSpLocks/>
          </p:cNvCxnSpPr>
          <p:nvPr/>
        </p:nvCxnSpPr>
        <p:spPr>
          <a:xfrm flipH="1" flipV="1">
            <a:off x="5006686" y="4312229"/>
            <a:ext cx="448541" cy="10390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D29F4-E048-48C9-8489-47355CD1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5" y="4001294"/>
            <a:ext cx="12192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5C4B05-9E10-45E2-8547-596C7C0506EC}"/>
              </a:ext>
            </a:extLst>
          </p:cNvPr>
          <p:cNvCxnSpPr>
            <a:cxnSpLocks/>
          </p:cNvCxnSpPr>
          <p:nvPr/>
        </p:nvCxnSpPr>
        <p:spPr>
          <a:xfrm flipV="1">
            <a:off x="1350818" y="4001294"/>
            <a:ext cx="1539234" cy="53953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224E8-D32D-436F-A06F-048AED7D5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213" y="0"/>
            <a:ext cx="2759919" cy="185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F014A-B17D-4078-A34D-36BC2C9B32A5}"/>
              </a:ext>
            </a:extLst>
          </p:cNvPr>
          <p:cNvCxnSpPr>
            <a:cxnSpLocks/>
          </p:cNvCxnSpPr>
          <p:nvPr/>
        </p:nvCxnSpPr>
        <p:spPr>
          <a:xfrm flipH="1">
            <a:off x="8399146" y="1690688"/>
            <a:ext cx="1066972" cy="138502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v0.05 vs. v0.06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EE1E-FE7A-4D63-A925-37031F3B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differences in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94d_151202090852_T4175.MON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94d_160317114145_T4175.MON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112d_151202090850_T4180.MON</a:t>
            </a:r>
          </a:p>
          <a:p>
            <a:pPr lvl="1"/>
            <a:r>
              <a:rPr lang="en-US" dirty="0"/>
              <a:t>pp09-1_120829130801_F5474.MON</a:t>
            </a:r>
          </a:p>
        </p:txBody>
      </p:sp>
    </p:spTree>
    <p:extLst>
      <p:ext uri="{BB962C8B-B14F-4D97-AF65-F5344CB8AC3E}">
        <p14:creationId xmlns:p14="http://schemas.microsoft.com/office/powerpoint/2010/main" val="130953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94d_151202090852_T4175.MON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5D675-32A5-482F-84B0-804F60EF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0D1EEA-EED4-4CF8-A846-82459FDDA24A}"/>
              </a:ext>
            </a:extLst>
          </p:cNvPr>
          <p:cNvGrpSpPr/>
          <p:nvPr/>
        </p:nvGrpSpPr>
        <p:grpSpPr>
          <a:xfrm>
            <a:off x="9406291" y="161780"/>
            <a:ext cx="2916813" cy="2371725"/>
            <a:chOff x="9406291" y="161780"/>
            <a:chExt cx="2916813" cy="237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057D75-992A-4B6A-8C4E-D3924D35F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6291" y="161780"/>
              <a:ext cx="2505075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22E7C-945B-4393-87EA-999D97634CEE}"/>
                </a:ext>
              </a:extLst>
            </p:cNvPr>
            <p:cNvSpPr txBox="1"/>
            <p:nvPr/>
          </p:nvSpPr>
          <p:spPr>
            <a:xfrm>
              <a:off x="11034631" y="2036618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8510155" y="1585192"/>
            <a:ext cx="1620981" cy="4514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24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94d_160317114145_T4175.MON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37C10C-9B29-447A-8D99-8873BA42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80EED-0D5D-4116-B05A-B9728A407D99}"/>
              </a:ext>
            </a:extLst>
          </p:cNvPr>
          <p:cNvGrpSpPr/>
          <p:nvPr/>
        </p:nvGrpSpPr>
        <p:grpSpPr>
          <a:xfrm>
            <a:off x="6630106" y="365125"/>
            <a:ext cx="3143250" cy="2295525"/>
            <a:chOff x="6630106" y="365125"/>
            <a:chExt cx="3143250" cy="2295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F6B10C-25FA-45CA-BE14-F5DD81CD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106" y="365125"/>
              <a:ext cx="3143250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24725F-B46F-45F4-B4A1-7C8245485647}"/>
                </a:ext>
              </a:extLst>
            </p:cNvPr>
            <p:cNvSpPr txBox="1"/>
            <p:nvPr/>
          </p:nvSpPr>
          <p:spPr>
            <a:xfrm>
              <a:off x="7557494" y="485703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 (Wrong)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34D0E-9583-4292-9CFB-E5943A65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27" y="4297073"/>
            <a:ext cx="198120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A4B6A4-FFCD-4D73-8646-0F5C8AF31AAF}"/>
              </a:ext>
            </a:extLst>
          </p:cNvPr>
          <p:cNvCxnSpPr>
            <a:cxnSpLocks/>
          </p:cNvCxnSpPr>
          <p:nvPr/>
        </p:nvCxnSpPr>
        <p:spPr>
          <a:xfrm flipH="1" flipV="1">
            <a:off x="7557495" y="5642264"/>
            <a:ext cx="1815105" cy="53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5621482" y="1901536"/>
            <a:ext cx="1517073" cy="121573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315325-AB87-4A79-90C4-EDD403E01AD3}"/>
              </a:ext>
            </a:extLst>
          </p:cNvPr>
          <p:cNvGrpSpPr/>
          <p:nvPr/>
        </p:nvGrpSpPr>
        <p:grpSpPr>
          <a:xfrm>
            <a:off x="838200" y="4297073"/>
            <a:ext cx="2343150" cy="2371725"/>
            <a:chOff x="838200" y="4297073"/>
            <a:chExt cx="2343150" cy="23717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E7AFEF-4FEA-4A5F-BC6F-E45F95B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297073"/>
              <a:ext cx="234315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A11B54-7C12-43A8-A63F-260B1346725F}"/>
                </a:ext>
              </a:extLst>
            </p:cNvPr>
            <p:cNvSpPr txBox="1"/>
            <p:nvPr/>
          </p:nvSpPr>
          <p:spPr>
            <a:xfrm>
              <a:off x="884173" y="5877720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 (Correct)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79FDD-9E15-4E3B-AD17-CAFCBE2844AD}"/>
              </a:ext>
            </a:extLst>
          </p:cNvPr>
          <p:cNvCxnSpPr>
            <a:cxnSpLocks/>
          </p:cNvCxnSpPr>
          <p:nvPr/>
        </p:nvCxnSpPr>
        <p:spPr>
          <a:xfrm flipV="1">
            <a:off x="2701636" y="4000500"/>
            <a:ext cx="2784764" cy="9455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112d_151202090850_T4180.MON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D285C-EADB-4DF3-9DFF-A270C91B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F98A7-2DC5-4324-8A49-0E0EC86A4B3B}"/>
              </a:ext>
            </a:extLst>
          </p:cNvPr>
          <p:cNvGrpSpPr/>
          <p:nvPr/>
        </p:nvGrpSpPr>
        <p:grpSpPr>
          <a:xfrm>
            <a:off x="4354144" y="4263736"/>
            <a:ext cx="3181350" cy="2438400"/>
            <a:chOff x="8946926" y="100734"/>
            <a:chExt cx="318135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8252B9-A0DA-47AF-BEDB-4E58B9A2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926" y="100734"/>
              <a:ext cx="3181350" cy="2438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64B5F-A7BA-4744-A3BD-B5095FE5A0AC}"/>
                </a:ext>
              </a:extLst>
            </p:cNvPr>
            <p:cNvSpPr txBox="1"/>
            <p:nvPr/>
          </p:nvSpPr>
          <p:spPr>
            <a:xfrm>
              <a:off x="9475995" y="681037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V="1">
            <a:off x="7138555" y="3813464"/>
            <a:ext cx="1184563" cy="85205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E90FD0-657E-4D27-8CAA-00509C400D70}"/>
              </a:ext>
            </a:extLst>
          </p:cNvPr>
          <p:cNvGrpSpPr/>
          <p:nvPr/>
        </p:nvGrpSpPr>
        <p:grpSpPr>
          <a:xfrm>
            <a:off x="9268257" y="76921"/>
            <a:ext cx="2695575" cy="2400300"/>
            <a:chOff x="9268257" y="76921"/>
            <a:chExt cx="2695575" cy="24003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793A00-0098-4125-A42F-39EC9C24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8257" y="76921"/>
              <a:ext cx="2695575" cy="2400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A1FB5D-9563-4AB3-82B1-27F00E3733E8}"/>
                </a:ext>
              </a:extLst>
            </p:cNvPr>
            <p:cNvSpPr txBox="1"/>
            <p:nvPr/>
          </p:nvSpPr>
          <p:spPr>
            <a:xfrm>
              <a:off x="9963855" y="365125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9D16AC-20E4-4F6E-953A-B5AF32FA51E0}"/>
              </a:ext>
            </a:extLst>
          </p:cNvPr>
          <p:cNvCxnSpPr>
            <a:cxnSpLocks/>
          </p:cNvCxnSpPr>
          <p:nvPr/>
        </p:nvCxnSpPr>
        <p:spPr>
          <a:xfrm flipH="1">
            <a:off x="8853055" y="1825625"/>
            <a:ext cx="1215736" cy="9398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128337C-06D5-42CA-8F58-074B2F1D3263}"/>
              </a:ext>
            </a:extLst>
          </p:cNvPr>
          <p:cNvSpPr/>
          <p:nvPr/>
        </p:nvSpPr>
        <p:spPr>
          <a:xfrm>
            <a:off x="10146289" y="4515238"/>
            <a:ext cx="1817543" cy="1026933"/>
          </a:xfrm>
          <a:prstGeom prst="cloudCallout">
            <a:avLst>
              <a:gd name="adj1" fmla="val -108379"/>
              <a:gd name="adj2" fmla="val -91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Takes 2 minutes to complete…</a:t>
            </a:r>
          </a:p>
        </p:txBody>
      </p:sp>
    </p:spTree>
    <p:extLst>
      <p:ext uri="{BB962C8B-B14F-4D97-AF65-F5344CB8AC3E}">
        <p14:creationId xmlns:p14="http://schemas.microsoft.com/office/powerpoint/2010/main" val="1351782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/>
              <a:t>pp09-1_120829130801_F5474.MON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82129-0A30-40B8-A6A4-B17D7746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3997B-6E8E-40FE-A917-1A3B08F03D4B}"/>
              </a:ext>
            </a:extLst>
          </p:cNvPr>
          <p:cNvGrpSpPr/>
          <p:nvPr/>
        </p:nvGrpSpPr>
        <p:grpSpPr>
          <a:xfrm>
            <a:off x="571500" y="4001294"/>
            <a:ext cx="3733800" cy="2371725"/>
            <a:chOff x="571500" y="4001294"/>
            <a:chExt cx="3733800" cy="2371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0A46F-A296-4801-8AEE-C22DDC57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4001294"/>
              <a:ext cx="373380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A5425C-C983-4873-8535-F5D28694299B}"/>
                </a:ext>
              </a:extLst>
            </p:cNvPr>
            <p:cNvSpPr txBox="1"/>
            <p:nvPr/>
          </p:nvSpPr>
          <p:spPr>
            <a:xfrm>
              <a:off x="843908" y="4634346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9C55D-B9AA-4788-A07B-01363D6B7D9A}"/>
              </a:ext>
            </a:extLst>
          </p:cNvPr>
          <p:cNvCxnSpPr>
            <a:cxnSpLocks/>
          </p:cNvCxnSpPr>
          <p:nvPr/>
        </p:nvCxnSpPr>
        <p:spPr>
          <a:xfrm flipV="1">
            <a:off x="3325091" y="3117273"/>
            <a:ext cx="1776845" cy="15170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7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E65-AC92-4280-9DE2-C0E1BDA4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E503-4DAB-43CE-A59B-98D32F05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Compared to </a:t>
            </a:r>
            <a:r>
              <a:rPr lang="en-US" dirty="0" err="1"/>
              <a:t>tsoutliers</a:t>
            </a:r>
            <a:r>
              <a:rPr lang="en-US" dirty="0"/>
              <a:t> we have:</a:t>
            </a:r>
          </a:p>
          <a:p>
            <a:pPr lvl="1"/>
            <a:r>
              <a:rPr lang="en-US" dirty="0"/>
              <a:t>Speed: with TC detection ON, it usually takes less than a second or 2. There are few pathological cases: DYLP029A_S4054 and </a:t>
            </a:r>
            <a:r>
              <a:rPr lang="en-US" dirty="0" err="1"/>
              <a:t>born_pb</a:t>
            </a:r>
            <a:r>
              <a:rPr lang="en-US" dirty="0"/>
              <a:t> 112d_151202090850_T4180.MON that take 2 minutes to complete.</a:t>
            </a:r>
          </a:p>
          <a:p>
            <a:pPr lvl="1"/>
            <a:r>
              <a:rPr lang="en-US" dirty="0"/>
              <a:t>No need for aggregation</a:t>
            </a:r>
          </a:p>
          <a:p>
            <a:pPr lvl="1"/>
            <a:r>
              <a:rPr lang="en-US" dirty="0"/>
              <a:t>Variable decay</a:t>
            </a:r>
          </a:p>
          <a:p>
            <a:pPr lvl="1"/>
            <a:r>
              <a:rPr lang="en-US" dirty="0"/>
              <a:t>A-priori information</a:t>
            </a:r>
          </a:p>
          <a:p>
            <a:pPr lvl="1"/>
            <a:r>
              <a:rPr lang="en-US" dirty="0"/>
              <a:t>Variable time-intervals</a:t>
            </a:r>
          </a:p>
          <a:p>
            <a:pPr lvl="1"/>
            <a:r>
              <a:rPr lang="en-US" dirty="0"/>
              <a:t>Allows for step-by-step model improvement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Ad hoc optimization (similar to </a:t>
            </a:r>
            <a:r>
              <a:rPr lang="en-US" dirty="0" err="1"/>
              <a:t>tsoutliers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Development/testing</a:t>
            </a:r>
          </a:p>
        </p:txBody>
      </p:sp>
    </p:spTree>
    <p:extLst>
      <p:ext uri="{BB962C8B-B14F-4D97-AF65-F5344CB8AC3E}">
        <p14:creationId xmlns:p14="http://schemas.microsoft.com/office/powerpoint/2010/main" val="2608656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30284B-0FB6-41E1-A612-64A87D0E3F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Release version so it can be tested:</a:t>
                </a:r>
              </a:p>
              <a:p>
                <a:pPr lvl="1"/>
                <a:r>
                  <a:rPr lang="en-US" dirty="0" err="1"/>
                  <a:t>gwloggeR</a:t>
                </a:r>
                <a:r>
                  <a:rPr lang="en-US" dirty="0"/>
                  <a:t> interface</a:t>
                </a:r>
              </a:p>
              <a:p>
                <a:pPr lvl="1"/>
                <a:r>
                  <a:rPr lang="en-US" dirty="0"/>
                  <a:t>Documentation (R-only)</a:t>
                </a:r>
              </a:p>
              <a:p>
                <a:pPr lvl="1"/>
                <a:r>
                  <a:rPr lang="en-US" dirty="0"/>
                  <a:t>Result caching:</a:t>
                </a:r>
              </a:p>
              <a:p>
                <a:pPr lvl="2"/>
                <a:r>
                  <a:rPr lang="en-US" dirty="0"/>
                  <a:t>AO, LS and TC need to be detected together: should not be recomputed for </a:t>
                </a:r>
                <a:r>
                  <a:rPr lang="en-US" dirty="0" err="1"/>
                  <a:t>detect_levelshifts</a:t>
                </a:r>
                <a:r>
                  <a:rPr lang="en-US" dirty="0"/>
                  <a:t>(), </a:t>
                </a:r>
                <a:r>
                  <a:rPr lang="en-US" dirty="0" err="1"/>
                  <a:t>detect_outliers</a:t>
                </a:r>
                <a:r>
                  <a:rPr lang="en-US" dirty="0"/>
                  <a:t>() and </a:t>
                </a:r>
                <a:r>
                  <a:rPr lang="en-US" dirty="0" err="1"/>
                  <a:t>detect_temporalchange</a:t>
                </a:r>
                <a:r>
                  <a:rPr lang="en-US" dirty="0"/>
                  <a:t>()</a:t>
                </a:r>
              </a:p>
              <a:p>
                <a:pPr lvl="1"/>
                <a:r>
                  <a:rPr lang="en-US" dirty="0"/>
                  <a:t>Refactor code</a:t>
                </a:r>
              </a:p>
              <a:p>
                <a:r>
                  <a:rPr lang="en-US" dirty="0"/>
                  <a:t>Vignette for hydrostatic pressure</a:t>
                </a:r>
              </a:p>
              <a:p>
                <a:pPr lvl="1"/>
                <a:r>
                  <a:rPr lang="en-US" dirty="0"/>
                  <a:t>Summary of theoretical underpinnings of this presentation</a:t>
                </a:r>
              </a:p>
              <a:p>
                <a:r>
                  <a:rPr lang="en-US" dirty="0"/>
                  <a:t>v0.07: removing tidal effect</a:t>
                </a:r>
              </a:p>
              <a:p>
                <a:pPr lvl="1"/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now min/max value + 10 %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30284B-0FB6-41E1-A612-64A87D0E3F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126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7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192E0D-EA63-4F89-88DE-25A445F18DDB}"/>
              </a:ext>
            </a:extLst>
          </p:cNvPr>
          <p:cNvCxnSpPr>
            <a:cxnSpLocks/>
          </p:cNvCxnSpPr>
          <p:nvPr/>
        </p:nvCxnSpPr>
        <p:spPr>
          <a:xfrm flipV="1">
            <a:off x="8520545" y="2223114"/>
            <a:ext cx="1194955" cy="21410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6646342-05C0-4C14-AD20-0B1EC77C2ED8}"/>
              </a:ext>
            </a:extLst>
          </p:cNvPr>
          <p:cNvGrpSpPr/>
          <p:nvPr/>
        </p:nvGrpSpPr>
        <p:grpSpPr>
          <a:xfrm>
            <a:off x="8804127" y="286015"/>
            <a:ext cx="3003409" cy="2207804"/>
            <a:chOff x="8804127" y="286015"/>
            <a:chExt cx="3003409" cy="22078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95045B-2822-4F37-9488-30D0D50C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4127" y="286015"/>
              <a:ext cx="3003409" cy="2207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/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3973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76098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Observation: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Main observation is that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strongly influenced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nl-BE" b="0" dirty="0"/>
              </a:p>
              <a:p>
                <a:pPr lvl="1"/>
                <a:r>
                  <a:rPr lang="en-US" dirty="0"/>
                  <a:t>So we assume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-&gt; How do we estimate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5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D1915E-D2EC-42FC-97B8-285519E7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52" y="2505217"/>
            <a:ext cx="5651893" cy="3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71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701079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16"/>
            <a:ext cx="10515600" cy="1325563"/>
          </a:xfrm>
        </p:spPr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701079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A-priori hydrostatic pressure data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estimation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Raw Geotech 5min and 15min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data: 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 (29 timeseries).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96C936-7F4F-469E-978F-EC758C86F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3893"/>
            <a:ext cx="3600000" cy="154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154BD-16B5-4CA3-9EC2-46A49C81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80" y="2453894"/>
            <a:ext cx="3600000" cy="154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9B0EB-1164-4E49-A272-2796A34BB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000" y="2453892"/>
            <a:ext cx="3600000" cy="154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0CAEB-085D-48C8-9AA2-9E636CC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315428"/>
            <a:ext cx="3600000" cy="1547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16872-AA43-4168-A111-7632B2142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80" y="4315427"/>
            <a:ext cx="3600000" cy="154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D58E8-82F5-414E-80E6-1A8F1F300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2000" y="4315427"/>
            <a:ext cx="3600000" cy="1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160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809C-DDC6-4538-8C3C-162E346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subsample intervals?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B65D-FAA7-4BCB-8797-C31E1B26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In case of very large intervals (e.g. month or more): only a few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</a:t>
            </a:r>
          </a:p>
          <a:p>
            <a:pPr lvl="1"/>
            <a:r>
              <a:rPr lang="en-US" dirty="0"/>
              <a:t>Intuitively: not how a real logger works.</a:t>
            </a:r>
          </a:p>
          <a:p>
            <a:pPr lvl="1"/>
            <a:r>
              <a:rPr lang="en-US" dirty="0"/>
              <a:t>Independence assumption: does not work in case of subsampling.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7076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9237</TotalTime>
  <Words>4952</Words>
  <Application>Microsoft Office PowerPoint</Application>
  <PresentationFormat>Widescreen</PresentationFormat>
  <Paragraphs>959</Paragraphs>
  <Slides>196</Slides>
  <Notes>85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203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5</vt:lpstr>
      <vt:lpstr>Agenda</vt:lpstr>
      <vt:lpstr>Theoretical underpinnings</vt:lpstr>
      <vt:lpstr>Model: z_t=z_(t-1)+ϵ</vt:lpstr>
      <vt:lpstr>Differences: z_t-z_(t-1)=ϵ</vt:lpstr>
      <vt:lpstr>Differences: z_t-z_(t-1)=ϵ</vt:lpstr>
      <vt:lpstr>Observation: z_t-z_(t-1)=ϵ(Δt)</vt:lpstr>
      <vt:lpstr>A-priori hydrostatic pressure data for ϵ(Δt) estimation</vt:lpstr>
      <vt:lpstr>Why not subsample intervals?</vt:lpstr>
      <vt:lpstr>Density of ϵ(Δt) </vt:lpstr>
      <vt:lpstr>Median and 0.975 quantile of abs(ϵ(Δt)) </vt:lpstr>
      <vt:lpstr>Distribution of ϵ(Δt)</vt:lpstr>
      <vt:lpstr>Detection based on a-priori information: z_t-z_(t-1)=ϵ(Δt)</vt:lpstr>
      <vt:lpstr>ToDo</vt:lpstr>
      <vt:lpstr>Outliers on a-priori ϵ(Δt) can have different interpretations</vt:lpstr>
      <vt:lpstr>How determine whether ϵ(Δt) outliers  is AO, LS or TC?</vt:lpstr>
      <vt:lpstr>How determine whether ϵ(Δt) outliers  is AO, LS or TC?</vt:lpstr>
      <vt:lpstr>Example: Geotech v0.05</vt:lpstr>
      <vt:lpstr>Example: INBO v0.05</vt:lpstr>
      <vt:lpstr>Example: INBO v0.05</vt:lpstr>
      <vt:lpstr>DYLP023A_S3804</vt:lpstr>
      <vt:lpstr>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Geotech v0.05</vt:lpstr>
      <vt:lpstr>Geotech v0.05</vt:lpstr>
      <vt:lpstr>Geotech v0.05</vt:lpstr>
      <vt:lpstr>v0.06</vt:lpstr>
      <vt:lpstr>INBO: v0.06</vt:lpstr>
      <vt:lpstr>INBO: v0.06</vt:lpstr>
      <vt:lpstr>INBO: v0.06</vt:lpstr>
      <vt:lpstr>INBO: v0.06</vt:lpstr>
      <vt:lpstr>INBO: v0.06</vt:lpstr>
      <vt:lpstr>Geotech: v0.06</vt:lpstr>
      <vt:lpstr>Geotech: v0.05 vs. v0.06</vt:lpstr>
      <vt:lpstr>Geotech: v0.06 vs. v0.05 born_pb 94d_151202090852_T4175.MON</vt:lpstr>
      <vt:lpstr>Geotech: v0.06 vs. v0.05 born_pb 94d_160317114145_T4175.MON</vt:lpstr>
      <vt:lpstr>Geotech: v0.06 vs. v0.05 born_pb 112d_151202090850_T4180.MON</vt:lpstr>
      <vt:lpstr>Geotech: v0.06 vs. v0.05 pp09-1_120829130801_F5474.MON</vt:lpstr>
      <vt:lpstr>Summary</vt:lpstr>
      <vt:lpstr>Next Steps</vt:lpstr>
      <vt:lpstr>Sprint 4</vt:lpstr>
      <vt:lpstr>Agenda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25</cp:revision>
  <dcterms:created xsi:type="dcterms:W3CDTF">2019-05-26T17:41:00Z</dcterms:created>
  <dcterms:modified xsi:type="dcterms:W3CDTF">2019-09-09T21:08:22Z</dcterms:modified>
</cp:coreProperties>
</file>